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2.jpg" ContentType="image/jpg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3" r:id="rId9"/>
  </p:sldIdLst>
  <p:sldSz cx="17475200" cy="9753600"/>
  <p:notesSz cx="17475200" cy="97536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1EC"/>
    <a:srgbClr val="F6F4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084B15-32C9-9847-9381-C18C6F86C235}" v="33" dt="2025-12-08T22:43:19.74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0"/>
    <p:restoredTop sz="94732"/>
  </p:normalViewPr>
  <p:slideViewPr>
    <p:cSldViewPr>
      <p:cViewPr varScale="1">
        <p:scale>
          <a:sx n="57" d="100"/>
          <a:sy n="57" d="100"/>
        </p:scale>
        <p:origin x="200" y="30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572375" cy="488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9898063" y="0"/>
            <a:ext cx="7572375" cy="488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2CCDC5-5C24-5544-A5DC-F1A7D65D7A03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788025" y="1219200"/>
            <a:ext cx="5899150" cy="32924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747838" y="4694238"/>
            <a:ext cx="13979525" cy="38401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264650"/>
            <a:ext cx="7572375" cy="488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9898063" y="9264650"/>
            <a:ext cx="7572375" cy="488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6EF99A-10AD-CB45-B595-BB6F8AC68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469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6EF99A-10AD-CB45-B595-BB6F8AC68C4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105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10640" y="3023616"/>
            <a:ext cx="14853920" cy="2048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550" b="0" i="0">
                <a:solidFill>
                  <a:srgbClr val="151515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621280" y="5462016"/>
            <a:ext cx="12232640" cy="2438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00" b="0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550" b="0" i="0">
                <a:solidFill>
                  <a:srgbClr val="151515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5800" b="0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550" b="0" i="0">
                <a:solidFill>
                  <a:srgbClr val="151515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998321" y="2371465"/>
            <a:ext cx="4958080" cy="66560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5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1340683" y="2385497"/>
            <a:ext cx="5092065" cy="6645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550" b="0" i="0">
                <a:solidFill>
                  <a:srgbClr val="151515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1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04861" y="392994"/>
            <a:ext cx="13970000" cy="20464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550" b="0" i="0">
                <a:solidFill>
                  <a:srgbClr val="151515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361469" y="1494366"/>
            <a:ext cx="9438640" cy="21799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00" b="0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941568" y="9070848"/>
            <a:ext cx="5592064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873760" y="9070848"/>
            <a:ext cx="4019296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12/19/25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2582144" y="9070848"/>
            <a:ext cx="4019296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7736813" y="7427383"/>
            <a:ext cx="1977389" cy="4699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00" spc="-125" dirty="0">
                <a:solidFill>
                  <a:srgbClr val="FFFFFF"/>
                </a:solidFill>
                <a:latin typeface="Arial MT"/>
                <a:cs typeface="Arial MT"/>
              </a:rPr>
              <a:t>Jared</a:t>
            </a:r>
            <a:r>
              <a:rPr sz="2900" spc="-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00" spc="-145" dirty="0">
                <a:solidFill>
                  <a:srgbClr val="FFFFFF"/>
                </a:solidFill>
                <a:latin typeface="Arial MT"/>
                <a:cs typeface="Arial MT"/>
              </a:rPr>
              <a:t>Curran</a:t>
            </a:r>
            <a:endParaRPr sz="29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093668" y="7978422"/>
            <a:ext cx="5236845" cy="4489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2618105" algn="l"/>
              </a:tabLst>
            </a:pPr>
            <a:r>
              <a:rPr sz="2750" spc="-300" dirty="0">
                <a:solidFill>
                  <a:srgbClr val="FFFFFF"/>
                </a:solidFill>
                <a:latin typeface="Arial MT"/>
                <a:cs typeface="Arial MT"/>
              </a:rPr>
              <a:t>RESECON</a:t>
            </a:r>
            <a:r>
              <a:rPr sz="2750" spc="2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750" spc="-20" dirty="0">
                <a:solidFill>
                  <a:srgbClr val="FFFFFF"/>
                </a:solidFill>
                <a:latin typeface="Arial MT"/>
                <a:cs typeface="Arial MT"/>
              </a:rPr>
              <a:t>490A</a:t>
            </a:r>
            <a:r>
              <a:rPr sz="275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750" spc="-1460" dirty="0">
                <a:solidFill>
                  <a:srgbClr val="F6F6F6"/>
                </a:solidFill>
                <a:latin typeface="Arial MT"/>
                <a:cs typeface="Arial MT"/>
              </a:rPr>
              <a:t>—</a:t>
            </a:r>
            <a:r>
              <a:rPr sz="2750" spc="30" dirty="0">
                <a:solidFill>
                  <a:srgbClr val="F6F6F6"/>
                </a:solidFill>
                <a:latin typeface="Arial MT"/>
                <a:cs typeface="Arial MT"/>
              </a:rPr>
              <a:t> </a:t>
            </a:r>
            <a:r>
              <a:rPr sz="2750" spc="-45" dirty="0">
                <a:solidFill>
                  <a:srgbClr val="FFFFFF"/>
                </a:solidFill>
                <a:latin typeface="Arial MT"/>
                <a:cs typeface="Arial MT"/>
              </a:rPr>
              <a:t>Al</a:t>
            </a:r>
            <a:r>
              <a:rPr sz="2750" spc="-1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75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750" spc="-1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750" spc="-85" dirty="0">
                <a:solidFill>
                  <a:srgbClr val="FFFFFF"/>
                </a:solidFill>
                <a:latin typeface="Arial MT"/>
                <a:cs typeface="Arial MT"/>
              </a:rPr>
              <a:t>Economics</a:t>
            </a:r>
            <a:endParaRPr sz="2750">
              <a:latin typeface="Arial MT"/>
              <a:cs typeface="Arial M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237527" y="8499122"/>
            <a:ext cx="2971800" cy="4489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750" spc="-50" dirty="0">
                <a:solidFill>
                  <a:srgbClr val="FFFFFF"/>
                </a:solidFill>
                <a:latin typeface="Arial MT"/>
                <a:cs typeface="Arial MT"/>
              </a:rPr>
              <a:t>November</a:t>
            </a:r>
            <a:r>
              <a:rPr sz="2750" spc="-15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750" dirty="0">
                <a:solidFill>
                  <a:srgbClr val="FFFFFF"/>
                </a:solidFill>
                <a:latin typeface="Arial MT"/>
                <a:cs typeface="Arial MT"/>
              </a:rPr>
              <a:t>18,</a:t>
            </a:r>
            <a:r>
              <a:rPr sz="2750" spc="-1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750" spc="-45" dirty="0">
                <a:solidFill>
                  <a:srgbClr val="FFFFFF"/>
                </a:solidFill>
                <a:latin typeface="Arial MT"/>
                <a:cs typeface="Arial MT"/>
              </a:rPr>
              <a:t>2025</a:t>
            </a:r>
            <a:endParaRPr sz="2750">
              <a:latin typeface="Arial MT"/>
              <a:cs typeface="Arial MT"/>
            </a:endParaRPr>
          </a:p>
        </p:txBody>
      </p:sp>
      <p:pic>
        <p:nvPicPr>
          <p:cNvPr id="23" name="Picture 22" descr="Side view of empty football stadium with floodlights">
            <a:extLst>
              <a:ext uri="{FF2B5EF4-FFF2-40B4-BE49-F238E27FC236}">
                <a16:creationId xmlns:a16="http://schemas.microsoft.com/office/drawing/2014/main" id="{86C2906F-E504-5142-8616-EE38E84C90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40" b="5959"/>
          <a:stretch/>
        </p:blipFill>
        <p:spPr>
          <a:xfrm>
            <a:off x="0" y="0"/>
            <a:ext cx="17475200" cy="98130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CC84C64-CC86-4C41-A4CA-8BC91EE95605}"/>
              </a:ext>
            </a:extLst>
          </p:cNvPr>
          <p:cNvSpPr txBox="1"/>
          <p:nvPr/>
        </p:nvSpPr>
        <p:spPr>
          <a:xfrm>
            <a:off x="17130" y="1194597"/>
            <a:ext cx="17475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Cambria" panose="02040503050406030204" pitchFamily="18" charset="0"/>
              </a:rPr>
              <a:t>AI in College Sports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115C2BF-695A-1044-899F-A12E113FBC57}"/>
              </a:ext>
            </a:extLst>
          </p:cNvPr>
          <p:cNvSpPr txBox="1"/>
          <p:nvPr/>
        </p:nvSpPr>
        <p:spPr>
          <a:xfrm>
            <a:off x="17130" y="2259083"/>
            <a:ext cx="174580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Cambria" panose="02040503050406030204" pitchFamily="18" charset="0"/>
              </a:rPr>
              <a:t>Navigating the New Economics of the NCAA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8F231E-EE07-7D4C-A2A7-24701ADE0162}"/>
              </a:ext>
            </a:extLst>
          </p:cNvPr>
          <p:cNvSpPr txBox="1"/>
          <p:nvPr/>
        </p:nvSpPr>
        <p:spPr>
          <a:xfrm>
            <a:off x="34260" y="5967675"/>
            <a:ext cx="174580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Cambria" panose="02040503050406030204" pitchFamily="18" charset="0"/>
              </a:rPr>
              <a:t>Jared Curran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  <a:latin typeface="Cambria" panose="02040503050406030204" pitchFamily="18" charset="0"/>
              </a:rPr>
              <a:t>RESECON 490AI - Al in Economics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  <a:latin typeface="Cambria" panose="02040503050406030204" pitchFamily="18" charset="0"/>
              </a:rPr>
              <a:t>December 9th, 2025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38900" y="660400"/>
            <a:ext cx="10337800" cy="84074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23332" y="1913773"/>
            <a:ext cx="5740400" cy="255454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660400" algn="l">
              <a:lnSpc>
                <a:spcPts val="6630"/>
              </a:lnSpc>
              <a:spcBef>
                <a:spcPts val="120"/>
              </a:spcBef>
            </a:pPr>
            <a:r>
              <a:rPr sz="6000" spc="-200" dirty="0">
                <a:solidFill>
                  <a:srgbClr val="1F1F1F"/>
                </a:solidFill>
              </a:rPr>
              <a:t>Started</a:t>
            </a:r>
            <a:r>
              <a:rPr sz="6000" spc="-114" dirty="0">
                <a:solidFill>
                  <a:srgbClr val="1F1F1F"/>
                </a:solidFill>
              </a:rPr>
              <a:t> </a:t>
            </a:r>
            <a:r>
              <a:rPr sz="6000" spc="-20" dirty="0">
                <a:solidFill>
                  <a:srgbClr val="212121"/>
                </a:solidFill>
              </a:rPr>
              <a:t>With</a:t>
            </a:r>
            <a:r>
              <a:rPr lang="en-US" sz="6000" dirty="0"/>
              <a:t> </a:t>
            </a:r>
            <a:r>
              <a:rPr sz="6000" spc="-40" dirty="0">
                <a:solidFill>
                  <a:srgbClr val="232323"/>
                </a:solidFill>
              </a:rPr>
              <a:t>a</a:t>
            </a:r>
            <a:r>
              <a:rPr lang="en-US" sz="6000" spc="-365" dirty="0">
                <a:solidFill>
                  <a:srgbClr val="232323"/>
                </a:solidFill>
              </a:rPr>
              <a:t> </a:t>
            </a:r>
            <a:r>
              <a:rPr sz="6000" spc="-120" dirty="0">
                <a:solidFill>
                  <a:srgbClr val="1F1F1F"/>
                </a:solidFill>
              </a:rPr>
              <a:t>Question</a:t>
            </a:r>
            <a:r>
              <a:rPr sz="6000" spc="-200" dirty="0">
                <a:solidFill>
                  <a:srgbClr val="1F1F1F"/>
                </a:solidFill>
              </a:rPr>
              <a:t> </a:t>
            </a:r>
            <a:r>
              <a:rPr sz="6000" spc="-25" dirty="0">
                <a:solidFill>
                  <a:srgbClr val="1F1F1F"/>
                </a:solidFill>
              </a:rPr>
              <a:t>on</a:t>
            </a:r>
            <a:r>
              <a:rPr lang="en-US" sz="6000" dirty="0"/>
              <a:t> </a:t>
            </a:r>
            <a:r>
              <a:rPr sz="6000" spc="-245" dirty="0">
                <a:solidFill>
                  <a:srgbClr val="232323"/>
                </a:solidFill>
              </a:rPr>
              <a:t>the</a:t>
            </a:r>
            <a:r>
              <a:rPr sz="6000" spc="-145" dirty="0">
                <a:solidFill>
                  <a:srgbClr val="232323"/>
                </a:solidFill>
              </a:rPr>
              <a:t> </a:t>
            </a:r>
            <a:r>
              <a:rPr sz="6000" dirty="0">
                <a:solidFill>
                  <a:srgbClr val="1F1F1F"/>
                </a:solidFill>
              </a:rPr>
              <a:t>Golf</a:t>
            </a:r>
            <a:r>
              <a:rPr sz="6000" spc="-240" dirty="0">
                <a:solidFill>
                  <a:srgbClr val="1F1F1F"/>
                </a:solidFill>
              </a:rPr>
              <a:t> </a:t>
            </a:r>
            <a:r>
              <a:rPr sz="6000" spc="-190" dirty="0">
                <a:solidFill>
                  <a:srgbClr val="1A1A1A"/>
                </a:solidFill>
              </a:rPr>
              <a:t>Course</a:t>
            </a:r>
            <a:endParaRPr sz="6000" dirty="0"/>
          </a:p>
        </p:txBody>
      </p:sp>
      <p:sp>
        <p:nvSpPr>
          <p:cNvPr id="6" name="object 6"/>
          <p:cNvSpPr txBox="1"/>
          <p:nvPr/>
        </p:nvSpPr>
        <p:spPr>
          <a:xfrm>
            <a:off x="15707030" y="9448326"/>
            <a:ext cx="125095" cy="22225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sz="1300" spc="-50" dirty="0">
                <a:latin typeface="Cambria"/>
                <a:cs typeface="Cambria"/>
              </a:rPr>
              <a:t>G</a:t>
            </a:r>
            <a:endParaRPr sz="1300">
              <a:latin typeface="Cambria"/>
              <a:cs typeface="Cambri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348023" y="9448326"/>
            <a:ext cx="996950" cy="22225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sz="1300" spc="-10" dirty="0">
                <a:latin typeface="Cambria"/>
                <a:cs typeface="Cambria"/>
              </a:rPr>
              <a:t>NotebookLM</a:t>
            </a:r>
            <a:endParaRPr sz="1300">
              <a:latin typeface="Cambria"/>
              <a:cs typeface="Cambri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90997" y="4883855"/>
            <a:ext cx="5005070" cy="324858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2225" marR="5080" indent="-10160">
              <a:lnSpc>
                <a:spcPct val="110600"/>
              </a:lnSpc>
              <a:spcBef>
                <a:spcPts val="95"/>
              </a:spcBef>
            </a:pPr>
            <a:r>
              <a:rPr sz="3200" dirty="0">
                <a:latin typeface="+mj-lt"/>
                <a:cs typeface="Arial MT"/>
              </a:rPr>
              <a:t>I </a:t>
            </a:r>
            <a:r>
              <a:rPr sz="3200" spc="-50" dirty="0">
                <a:latin typeface="+mj-lt"/>
                <a:cs typeface="Arial MT"/>
              </a:rPr>
              <a:t>saw</a:t>
            </a:r>
            <a:r>
              <a:rPr sz="3200" spc="80" dirty="0">
                <a:latin typeface="+mj-lt"/>
                <a:cs typeface="Arial MT"/>
              </a:rPr>
              <a:t> </a:t>
            </a:r>
            <a:r>
              <a:rPr sz="3200" dirty="0">
                <a:latin typeface="+mj-lt"/>
                <a:cs typeface="Arial MT"/>
              </a:rPr>
              <a:t>the</a:t>
            </a:r>
            <a:r>
              <a:rPr sz="3200" spc="-105" dirty="0">
                <a:latin typeface="+mj-lt"/>
                <a:cs typeface="Arial MT"/>
              </a:rPr>
              <a:t> </a:t>
            </a:r>
            <a:r>
              <a:rPr sz="3200" dirty="0">
                <a:latin typeface="+mj-lt"/>
                <a:cs typeface="Arial MT"/>
              </a:rPr>
              <a:t>complexity</a:t>
            </a:r>
            <a:r>
              <a:rPr sz="3200" spc="180" dirty="0">
                <a:latin typeface="+mj-lt"/>
                <a:cs typeface="Arial MT"/>
              </a:rPr>
              <a:t> </a:t>
            </a:r>
            <a:r>
              <a:rPr sz="3200" dirty="0">
                <a:latin typeface="+mj-lt"/>
                <a:cs typeface="Arial MT"/>
              </a:rPr>
              <a:t>of</a:t>
            </a:r>
            <a:r>
              <a:rPr sz="3200" spc="-15" dirty="0">
                <a:latin typeface="+mj-lt"/>
                <a:cs typeface="Arial MT"/>
              </a:rPr>
              <a:t> </a:t>
            </a:r>
            <a:r>
              <a:rPr sz="3200" spc="-20" dirty="0">
                <a:latin typeface="+mj-lt"/>
                <a:cs typeface="Arial MT"/>
              </a:rPr>
              <a:t>NCAA </a:t>
            </a:r>
            <a:r>
              <a:rPr lang="en-US" sz="3200" spc="-20" dirty="0">
                <a:latin typeface="+mj-lt"/>
                <a:cs typeface="Arial MT"/>
              </a:rPr>
              <a:t>NIL.</a:t>
            </a:r>
            <a:r>
              <a:rPr sz="3200" spc="-40" dirty="0">
                <a:latin typeface="+mj-lt"/>
                <a:cs typeface="Arial MT"/>
              </a:rPr>
              <a:t> </a:t>
            </a:r>
            <a:r>
              <a:rPr sz="3200" dirty="0">
                <a:latin typeface="+mj-lt"/>
                <a:cs typeface="Arial MT"/>
              </a:rPr>
              <a:t>But</a:t>
            </a:r>
            <a:r>
              <a:rPr sz="3200" spc="-40" dirty="0">
                <a:latin typeface="+mj-lt"/>
                <a:cs typeface="Arial MT"/>
              </a:rPr>
              <a:t> </a:t>
            </a:r>
            <a:r>
              <a:rPr sz="3200" dirty="0">
                <a:latin typeface="+mj-lt"/>
                <a:cs typeface="Arial MT"/>
              </a:rPr>
              <a:t>I</a:t>
            </a:r>
            <a:r>
              <a:rPr sz="3200" spc="-135" dirty="0">
                <a:latin typeface="+mj-lt"/>
                <a:cs typeface="Arial MT"/>
              </a:rPr>
              <a:t> </a:t>
            </a:r>
            <a:r>
              <a:rPr sz="3200" spc="-10" dirty="0">
                <a:latin typeface="+mj-lt"/>
                <a:cs typeface="Arial MT"/>
              </a:rPr>
              <a:t>realized</a:t>
            </a:r>
            <a:r>
              <a:rPr sz="3200" spc="10" dirty="0">
                <a:latin typeface="+mj-lt"/>
                <a:cs typeface="Arial MT"/>
              </a:rPr>
              <a:t> </a:t>
            </a:r>
            <a:r>
              <a:rPr sz="3200" spc="-25" dirty="0">
                <a:latin typeface="+mj-lt"/>
                <a:cs typeface="Arial MT"/>
              </a:rPr>
              <a:t>the </a:t>
            </a:r>
            <a:r>
              <a:rPr sz="3200" dirty="0">
                <a:latin typeface="+mj-lt"/>
                <a:cs typeface="Arial MT"/>
              </a:rPr>
              <a:t>real</a:t>
            </a:r>
            <a:r>
              <a:rPr sz="3200" spc="-70" dirty="0">
                <a:latin typeface="+mj-lt"/>
                <a:cs typeface="Arial MT"/>
              </a:rPr>
              <a:t> </a:t>
            </a:r>
            <a:r>
              <a:rPr sz="3200" dirty="0">
                <a:latin typeface="+mj-lt"/>
                <a:cs typeface="Arial MT"/>
              </a:rPr>
              <a:t>story</a:t>
            </a:r>
            <a:r>
              <a:rPr sz="3200" spc="35" dirty="0">
                <a:latin typeface="+mj-lt"/>
                <a:cs typeface="Arial MT"/>
              </a:rPr>
              <a:t> </a:t>
            </a:r>
            <a:r>
              <a:rPr sz="3200" dirty="0">
                <a:latin typeface="+mj-lt"/>
                <a:cs typeface="Arial MT"/>
              </a:rPr>
              <a:t>wasn't</a:t>
            </a:r>
            <a:r>
              <a:rPr sz="3200" spc="125" dirty="0">
                <a:latin typeface="+mj-lt"/>
                <a:cs typeface="Arial MT"/>
              </a:rPr>
              <a:t> </a:t>
            </a:r>
            <a:r>
              <a:rPr sz="3200" dirty="0">
                <a:latin typeface="+mj-lt"/>
                <a:cs typeface="Arial MT"/>
              </a:rPr>
              <a:t>just</a:t>
            </a:r>
            <a:r>
              <a:rPr sz="3200" spc="-45" dirty="0">
                <a:latin typeface="+mj-lt"/>
                <a:cs typeface="Arial MT"/>
              </a:rPr>
              <a:t> </a:t>
            </a:r>
            <a:r>
              <a:rPr sz="3200" spc="-10" dirty="0">
                <a:latin typeface="+mj-lt"/>
                <a:cs typeface="Arial MT"/>
              </a:rPr>
              <a:t>about</a:t>
            </a:r>
            <a:r>
              <a:rPr lang="en-US" sz="3200" dirty="0">
                <a:latin typeface="+mj-lt"/>
                <a:cs typeface="Arial MT"/>
              </a:rPr>
              <a:t> </a:t>
            </a:r>
            <a:r>
              <a:rPr lang="en-US" sz="3200" spc="-10" dirty="0">
                <a:latin typeface="+mj-lt"/>
                <a:cs typeface="Arial MT"/>
              </a:rPr>
              <a:t>R</a:t>
            </a:r>
            <a:r>
              <a:rPr sz="3200" spc="-10" dirty="0">
                <a:latin typeface="+mj-lt"/>
                <a:cs typeface="Arial MT"/>
              </a:rPr>
              <a:t>ules</a:t>
            </a:r>
            <a:r>
              <a:rPr lang="en-US" sz="3200" spc="-10" dirty="0">
                <a:latin typeface="+mj-lt"/>
                <a:cs typeface="Arial MT"/>
              </a:rPr>
              <a:t> </a:t>
            </a:r>
            <a:r>
              <a:rPr sz="3200" spc="55" dirty="0">
                <a:latin typeface="+mj-lt"/>
                <a:cs typeface="Arial MT"/>
              </a:rPr>
              <a:t>it</a:t>
            </a:r>
            <a:r>
              <a:rPr sz="3200" spc="25" dirty="0">
                <a:latin typeface="+mj-lt"/>
                <a:cs typeface="Arial MT"/>
              </a:rPr>
              <a:t> </a:t>
            </a:r>
            <a:r>
              <a:rPr sz="3200" spc="-10" dirty="0">
                <a:latin typeface="+mj-lt"/>
                <a:cs typeface="Arial MT"/>
              </a:rPr>
              <a:t>was</a:t>
            </a:r>
            <a:r>
              <a:rPr sz="3200" spc="60" dirty="0">
                <a:latin typeface="+mj-lt"/>
                <a:cs typeface="Arial MT"/>
              </a:rPr>
              <a:t> </a:t>
            </a:r>
            <a:r>
              <a:rPr sz="3200" dirty="0">
                <a:latin typeface="+mj-lt"/>
                <a:cs typeface="Arial MT"/>
              </a:rPr>
              <a:t>about</a:t>
            </a:r>
            <a:r>
              <a:rPr sz="3200" spc="-5" dirty="0">
                <a:latin typeface="+mj-lt"/>
                <a:cs typeface="Arial MT"/>
              </a:rPr>
              <a:t> </a:t>
            </a:r>
            <a:r>
              <a:rPr sz="3200" dirty="0">
                <a:latin typeface="+mj-lt"/>
                <a:cs typeface="Arial MT"/>
              </a:rPr>
              <a:t>the</a:t>
            </a:r>
            <a:r>
              <a:rPr sz="3200" spc="-75" dirty="0">
                <a:latin typeface="+mj-lt"/>
                <a:cs typeface="Arial MT"/>
              </a:rPr>
              <a:t> </a:t>
            </a:r>
            <a:r>
              <a:rPr sz="3200" spc="-50" dirty="0">
                <a:latin typeface="+mj-lt"/>
                <a:cs typeface="Arial MT"/>
              </a:rPr>
              <a:t>massive, </a:t>
            </a:r>
            <a:r>
              <a:rPr sz="3200" dirty="0">
                <a:latin typeface="+mj-lt"/>
                <a:cs typeface="Arial MT"/>
              </a:rPr>
              <a:t>evolving</a:t>
            </a:r>
            <a:r>
              <a:rPr sz="3200" spc="-60" dirty="0">
                <a:latin typeface="+mj-lt"/>
                <a:cs typeface="Arial MT"/>
              </a:rPr>
              <a:t> </a:t>
            </a:r>
            <a:r>
              <a:rPr sz="3200" spc="-20" dirty="0">
                <a:latin typeface="+mj-lt"/>
                <a:cs typeface="Arial MT"/>
              </a:rPr>
              <a:t>business </a:t>
            </a:r>
            <a:r>
              <a:rPr sz="3200" dirty="0">
                <a:latin typeface="+mj-lt"/>
                <a:cs typeface="Arial MT"/>
              </a:rPr>
              <a:t>behind</a:t>
            </a:r>
            <a:r>
              <a:rPr sz="3200" spc="-55" dirty="0">
                <a:latin typeface="+mj-lt"/>
                <a:cs typeface="Arial MT"/>
              </a:rPr>
              <a:t> </a:t>
            </a:r>
            <a:r>
              <a:rPr sz="3200" spc="-10" dirty="0">
                <a:latin typeface="+mj-lt"/>
                <a:cs typeface="Arial MT"/>
              </a:rPr>
              <a:t>them</a:t>
            </a:r>
            <a:r>
              <a:rPr sz="3200" spc="-10" dirty="0">
                <a:latin typeface="Cambria" panose="02040503050406030204" pitchFamily="18" charset="0"/>
                <a:cs typeface="Arial MT"/>
              </a:rPr>
              <a:t>.</a:t>
            </a:r>
            <a:endParaRPr sz="3200" dirty="0">
              <a:latin typeface="Cambria" panose="02040503050406030204" pitchFamily="18" charset="0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7200" y="2959100"/>
            <a:ext cx="2679700" cy="19939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531100" y="3009900"/>
            <a:ext cx="2413000" cy="19050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500100" y="2908300"/>
            <a:ext cx="1816100" cy="209550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66911" rIns="0" bIns="0" rtlCol="0">
            <a:spAutoFit/>
          </a:bodyPr>
          <a:lstStyle/>
          <a:p>
            <a:pPr marL="13335" marR="5080" indent="-1270">
              <a:lnSpc>
                <a:spcPts val="6250"/>
              </a:lnSpc>
              <a:spcBef>
                <a:spcPts val="1485"/>
              </a:spcBef>
            </a:pPr>
            <a:r>
              <a:rPr sz="6350" spc="-315" dirty="0">
                <a:solidFill>
                  <a:srgbClr val="000000"/>
                </a:solidFill>
                <a:latin typeface="Times New Roman"/>
                <a:cs typeface="Times New Roman"/>
              </a:rPr>
              <a:t>An</a:t>
            </a:r>
            <a:r>
              <a:rPr sz="6350" spc="-9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6350" dirty="0">
                <a:solidFill>
                  <a:srgbClr val="000000"/>
                </a:solidFill>
                <a:latin typeface="Times New Roman"/>
                <a:cs typeface="Times New Roman"/>
              </a:rPr>
              <a:t>Industry</a:t>
            </a:r>
            <a:r>
              <a:rPr sz="6350" spc="-2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6350" spc="105" dirty="0">
                <a:solidFill>
                  <a:srgbClr val="000000"/>
                </a:solidFill>
                <a:latin typeface="Times New Roman"/>
                <a:cs typeface="Times New Roman"/>
              </a:rPr>
              <a:t>at</a:t>
            </a:r>
            <a:r>
              <a:rPr sz="6350" spc="-3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6350" spc="55" dirty="0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sz="6350" spc="-36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6350" spc="-45" dirty="0">
                <a:solidFill>
                  <a:srgbClr val="000000"/>
                </a:solidFill>
                <a:latin typeface="Times New Roman"/>
                <a:cs typeface="Times New Roman"/>
              </a:rPr>
              <a:t>Crossroads:</a:t>
            </a:r>
            <a:r>
              <a:rPr sz="6350" spc="-2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6350" spc="-505" dirty="0">
                <a:solidFill>
                  <a:srgbClr val="000000"/>
                </a:solidFill>
                <a:latin typeface="Times New Roman"/>
                <a:cs typeface="Times New Roman"/>
              </a:rPr>
              <a:t>A</a:t>
            </a:r>
            <a:r>
              <a:rPr sz="6350" spc="-4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6350" dirty="0">
                <a:solidFill>
                  <a:srgbClr val="000000"/>
                </a:solidFill>
                <a:latin typeface="Times New Roman"/>
                <a:cs typeface="Times New Roman"/>
              </a:rPr>
              <a:t>Mature</a:t>
            </a:r>
            <a:r>
              <a:rPr sz="6350" spc="3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6350" spc="-20" dirty="0">
                <a:solidFill>
                  <a:srgbClr val="000000"/>
                </a:solidFill>
                <a:latin typeface="Times New Roman"/>
                <a:cs typeface="Times New Roman"/>
              </a:rPr>
              <a:t>Core </a:t>
            </a:r>
            <a:r>
              <a:rPr sz="6350" dirty="0">
                <a:solidFill>
                  <a:srgbClr val="000000"/>
                </a:solidFill>
                <a:latin typeface="Times New Roman"/>
                <a:cs typeface="Times New Roman"/>
              </a:rPr>
              <a:t>with</a:t>
            </a:r>
            <a:r>
              <a:rPr sz="6350" spc="-4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6350" spc="-165" dirty="0">
                <a:solidFill>
                  <a:srgbClr val="000000"/>
                </a:solidFill>
                <a:latin typeface="Times New Roman"/>
                <a:cs typeface="Times New Roman"/>
              </a:rPr>
              <a:t>Volatile</a:t>
            </a:r>
            <a:r>
              <a:rPr sz="6350" spc="-2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6350" dirty="0">
                <a:solidFill>
                  <a:srgbClr val="000000"/>
                </a:solidFill>
                <a:latin typeface="Times New Roman"/>
                <a:cs typeface="Times New Roman"/>
              </a:rPr>
              <a:t>Growth</a:t>
            </a:r>
            <a:r>
              <a:rPr sz="6350" spc="-8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6350" spc="-10" dirty="0">
                <a:solidFill>
                  <a:srgbClr val="000000"/>
                </a:solidFill>
                <a:latin typeface="Times New Roman"/>
                <a:cs typeface="Times New Roman"/>
              </a:rPr>
              <a:t>Edges</a:t>
            </a:r>
            <a:endParaRPr sz="6350" dirty="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5707030" y="9448326"/>
            <a:ext cx="125095" cy="22225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sz="1300" spc="-50" dirty="0">
                <a:latin typeface="Cambria"/>
                <a:cs typeface="Cambria"/>
              </a:rPr>
              <a:t>G</a:t>
            </a:r>
            <a:endParaRPr sz="1300">
              <a:latin typeface="Cambria"/>
              <a:cs typeface="Cambri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348023" y="9448326"/>
            <a:ext cx="996950" cy="22225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sz="1300" spc="-10" dirty="0">
                <a:latin typeface="Cambria"/>
                <a:cs typeface="Cambria"/>
              </a:rPr>
              <a:t>NotebookLM</a:t>
            </a:r>
            <a:endParaRPr sz="1300">
              <a:latin typeface="Cambria"/>
              <a:cs typeface="Cambri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0758" y="5108777"/>
            <a:ext cx="4431665" cy="3332964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5875" algn="ctr">
              <a:lnSpc>
                <a:spcPct val="100000"/>
              </a:lnSpc>
              <a:spcBef>
                <a:spcPts val="770"/>
              </a:spcBef>
            </a:pPr>
            <a:r>
              <a:rPr sz="3750" spc="-85" dirty="0">
                <a:latin typeface="Cambria" panose="02040503050406030204" pitchFamily="18" charset="0"/>
                <a:cs typeface="Cambria"/>
              </a:rPr>
              <a:t>The</a:t>
            </a:r>
            <a:r>
              <a:rPr sz="3750" spc="-155" dirty="0">
                <a:latin typeface="Cambria" panose="02040503050406030204" pitchFamily="18" charset="0"/>
                <a:cs typeface="Cambria"/>
              </a:rPr>
              <a:t> </a:t>
            </a:r>
            <a:r>
              <a:rPr sz="3750" spc="-95" dirty="0">
                <a:latin typeface="Cambria" panose="02040503050406030204" pitchFamily="18" charset="0"/>
                <a:cs typeface="Cambria"/>
              </a:rPr>
              <a:t>Mature</a:t>
            </a:r>
            <a:r>
              <a:rPr sz="3750" spc="-100" dirty="0">
                <a:latin typeface="Cambria" panose="02040503050406030204" pitchFamily="18" charset="0"/>
                <a:cs typeface="Cambria"/>
              </a:rPr>
              <a:t> </a:t>
            </a:r>
            <a:r>
              <a:rPr sz="3750" spc="-20" dirty="0">
                <a:latin typeface="Cambria" panose="02040503050406030204" pitchFamily="18" charset="0"/>
                <a:cs typeface="Cambria"/>
              </a:rPr>
              <a:t>Core</a:t>
            </a:r>
            <a:endParaRPr sz="3750" dirty="0">
              <a:latin typeface="Cambria" panose="02040503050406030204" pitchFamily="18" charset="0"/>
              <a:cs typeface="Cambria"/>
            </a:endParaRPr>
          </a:p>
          <a:p>
            <a:pPr marL="605790" marR="581660" algn="ctr">
              <a:lnSpc>
                <a:spcPts val="3350"/>
              </a:lnSpc>
              <a:spcBef>
                <a:spcPts val="1170"/>
              </a:spcBef>
            </a:pPr>
            <a:r>
              <a:rPr sz="3250" spc="-95" dirty="0">
                <a:latin typeface="Cambria" panose="02040503050406030204" pitchFamily="18" charset="0"/>
                <a:cs typeface="Cambria"/>
              </a:rPr>
              <a:t>Multi-</a:t>
            </a:r>
            <a:r>
              <a:rPr sz="3250" spc="-45" dirty="0">
                <a:latin typeface="Cambria" panose="02040503050406030204" pitchFamily="18" charset="0"/>
                <a:cs typeface="Cambria"/>
              </a:rPr>
              <a:t>Billion</a:t>
            </a:r>
            <a:r>
              <a:rPr sz="3250" spc="-75" dirty="0">
                <a:latin typeface="Cambria" panose="02040503050406030204" pitchFamily="18" charset="0"/>
                <a:cs typeface="Cambria"/>
              </a:rPr>
              <a:t> Dollar </a:t>
            </a:r>
            <a:r>
              <a:rPr sz="3250" spc="-60" dirty="0">
                <a:latin typeface="Cambria" panose="02040503050406030204" pitchFamily="18" charset="0"/>
                <a:cs typeface="Cambria"/>
              </a:rPr>
              <a:t>Media</a:t>
            </a:r>
            <a:r>
              <a:rPr sz="3250" spc="-105" dirty="0">
                <a:latin typeface="Cambria" panose="02040503050406030204" pitchFamily="18" charset="0"/>
                <a:cs typeface="Cambria"/>
              </a:rPr>
              <a:t> </a:t>
            </a:r>
            <a:r>
              <a:rPr sz="3250" spc="-20" dirty="0">
                <a:latin typeface="Cambria" panose="02040503050406030204" pitchFamily="18" charset="0"/>
                <a:cs typeface="Cambria"/>
              </a:rPr>
              <a:t>Deals</a:t>
            </a:r>
            <a:endParaRPr sz="3250" dirty="0">
              <a:latin typeface="Cambria" panose="02040503050406030204" pitchFamily="18" charset="0"/>
              <a:cs typeface="Cambria"/>
            </a:endParaRPr>
          </a:p>
          <a:p>
            <a:pPr marL="12700" marR="5080" algn="ctr">
              <a:lnSpc>
                <a:spcPct val="95600"/>
              </a:lnSpc>
              <a:spcBef>
                <a:spcPts val="1215"/>
              </a:spcBef>
            </a:pPr>
            <a:r>
              <a:rPr sz="2500" dirty="0">
                <a:latin typeface="+mj-lt"/>
                <a:cs typeface="Arial MT"/>
              </a:rPr>
              <a:t>The</a:t>
            </a:r>
            <a:r>
              <a:rPr sz="2500" spc="-175" dirty="0">
                <a:latin typeface="+mj-lt"/>
                <a:cs typeface="Arial MT"/>
              </a:rPr>
              <a:t> </a:t>
            </a:r>
            <a:r>
              <a:rPr sz="2500" spc="-10" dirty="0">
                <a:latin typeface="+mj-lt"/>
                <a:cs typeface="Arial MT"/>
              </a:rPr>
              <a:t>Big</a:t>
            </a:r>
            <a:r>
              <a:rPr sz="2500" spc="-145" dirty="0">
                <a:latin typeface="+mj-lt"/>
                <a:cs typeface="Arial MT"/>
              </a:rPr>
              <a:t> </a:t>
            </a:r>
            <a:r>
              <a:rPr sz="2500" spc="-160" dirty="0">
                <a:latin typeface="+mj-lt"/>
                <a:cs typeface="Arial MT"/>
              </a:rPr>
              <a:t>Ten</a:t>
            </a:r>
            <a:r>
              <a:rPr sz="2500" spc="-15" dirty="0">
                <a:latin typeface="+mj-lt"/>
                <a:cs typeface="Arial MT"/>
              </a:rPr>
              <a:t> </a:t>
            </a:r>
            <a:r>
              <a:rPr sz="2500" spc="-45" dirty="0">
                <a:latin typeface="+mj-lt"/>
                <a:cs typeface="Arial MT"/>
              </a:rPr>
              <a:t>Conference's</a:t>
            </a:r>
            <a:r>
              <a:rPr sz="2500" spc="-15" dirty="0">
                <a:latin typeface="+mj-lt"/>
                <a:cs typeface="Arial MT"/>
              </a:rPr>
              <a:t> </a:t>
            </a:r>
            <a:r>
              <a:rPr sz="2500" spc="-85" dirty="0">
                <a:latin typeface="+mj-lt"/>
                <a:cs typeface="Arial MT"/>
              </a:rPr>
              <a:t>media </a:t>
            </a:r>
            <a:r>
              <a:rPr sz="2500" spc="-20" dirty="0">
                <a:latin typeface="+mj-lt"/>
                <a:cs typeface="Arial MT"/>
              </a:rPr>
              <a:t>deal</a:t>
            </a:r>
            <a:r>
              <a:rPr sz="2500" spc="-155" dirty="0">
                <a:latin typeface="+mj-lt"/>
                <a:cs typeface="Arial MT"/>
              </a:rPr>
              <a:t> </a:t>
            </a:r>
            <a:r>
              <a:rPr sz="2500" dirty="0">
                <a:latin typeface="+mj-lt"/>
                <a:cs typeface="Arial MT"/>
              </a:rPr>
              <a:t>is</a:t>
            </a:r>
            <a:r>
              <a:rPr sz="2500" spc="-150" dirty="0">
                <a:latin typeface="+mj-lt"/>
                <a:cs typeface="Arial MT"/>
              </a:rPr>
              <a:t> </a:t>
            </a:r>
            <a:r>
              <a:rPr sz="2500" spc="-20" dirty="0">
                <a:latin typeface="+mj-lt"/>
                <a:cs typeface="Arial MT"/>
              </a:rPr>
              <a:t>valued</a:t>
            </a:r>
            <a:r>
              <a:rPr sz="2500" spc="-55" dirty="0">
                <a:latin typeface="+mj-lt"/>
                <a:cs typeface="Arial MT"/>
              </a:rPr>
              <a:t> </a:t>
            </a:r>
            <a:r>
              <a:rPr sz="2500" dirty="0">
                <a:latin typeface="+mj-lt"/>
                <a:cs typeface="Arial MT"/>
              </a:rPr>
              <a:t>at</a:t>
            </a:r>
            <a:r>
              <a:rPr sz="2500" spc="-70" dirty="0">
                <a:latin typeface="+mj-lt"/>
                <a:cs typeface="Arial MT"/>
              </a:rPr>
              <a:t> </a:t>
            </a:r>
            <a:r>
              <a:rPr sz="2500" spc="-10" dirty="0">
                <a:latin typeface="+mj-lt"/>
                <a:cs typeface="Arial MT"/>
              </a:rPr>
              <a:t>over </a:t>
            </a:r>
            <a:r>
              <a:rPr sz="2500" dirty="0">
                <a:solidFill>
                  <a:srgbClr val="977946"/>
                </a:solidFill>
                <a:latin typeface="+mj-lt"/>
                <a:cs typeface="Arial MT"/>
              </a:rPr>
              <a:t>$7</a:t>
            </a:r>
            <a:r>
              <a:rPr sz="2500" spc="-175" dirty="0">
                <a:solidFill>
                  <a:srgbClr val="977946"/>
                </a:solidFill>
                <a:latin typeface="+mj-lt"/>
                <a:cs typeface="Arial MT"/>
              </a:rPr>
              <a:t> </a:t>
            </a:r>
            <a:r>
              <a:rPr sz="2500" spc="-10" dirty="0">
                <a:latin typeface="+mj-lt"/>
                <a:cs typeface="Arial MT"/>
              </a:rPr>
              <a:t>billion, </a:t>
            </a:r>
            <a:r>
              <a:rPr sz="2500" dirty="0">
                <a:latin typeface="+mj-lt"/>
                <a:cs typeface="Arial MT"/>
              </a:rPr>
              <a:t>locking</a:t>
            </a:r>
            <a:r>
              <a:rPr sz="2500" spc="-140" dirty="0">
                <a:latin typeface="+mj-lt"/>
                <a:cs typeface="Arial MT"/>
              </a:rPr>
              <a:t> </a:t>
            </a:r>
            <a:r>
              <a:rPr sz="2500" dirty="0">
                <a:latin typeface="+mj-lt"/>
                <a:cs typeface="Arial MT"/>
              </a:rPr>
              <a:t>in</a:t>
            </a:r>
            <a:r>
              <a:rPr sz="2500" spc="-130" dirty="0">
                <a:latin typeface="+mj-lt"/>
                <a:cs typeface="Arial MT"/>
              </a:rPr>
              <a:t> </a:t>
            </a:r>
            <a:r>
              <a:rPr sz="2500" spc="-45" dirty="0">
                <a:latin typeface="+mj-lt"/>
                <a:cs typeface="Arial MT"/>
              </a:rPr>
              <a:t>revenue</a:t>
            </a:r>
            <a:r>
              <a:rPr sz="2500" spc="30" dirty="0">
                <a:latin typeface="+mj-lt"/>
                <a:cs typeface="Arial MT"/>
              </a:rPr>
              <a:t> </a:t>
            </a:r>
            <a:r>
              <a:rPr sz="2500" spc="-40" dirty="0">
                <a:latin typeface="+mj-lt"/>
                <a:cs typeface="Arial MT"/>
              </a:rPr>
              <a:t>streams</a:t>
            </a:r>
            <a:r>
              <a:rPr sz="2500" spc="-85" dirty="0">
                <a:latin typeface="+mj-lt"/>
                <a:cs typeface="Arial MT"/>
              </a:rPr>
              <a:t> </a:t>
            </a:r>
            <a:r>
              <a:rPr sz="2500" spc="-25" dirty="0">
                <a:latin typeface="+mj-lt"/>
                <a:cs typeface="Arial MT"/>
              </a:rPr>
              <a:t>and signaling</a:t>
            </a:r>
            <a:r>
              <a:rPr sz="2500" spc="-65" dirty="0">
                <a:latin typeface="+mj-lt"/>
                <a:cs typeface="Arial MT"/>
              </a:rPr>
              <a:t> </a:t>
            </a:r>
            <a:r>
              <a:rPr sz="2500" dirty="0">
                <a:latin typeface="+mj-lt"/>
                <a:cs typeface="Arial MT"/>
              </a:rPr>
              <a:t>a</a:t>
            </a:r>
            <a:r>
              <a:rPr sz="2500" spc="-145" dirty="0">
                <a:latin typeface="+mj-lt"/>
                <a:cs typeface="Arial MT"/>
              </a:rPr>
              <a:t> </a:t>
            </a:r>
            <a:r>
              <a:rPr sz="2500" spc="-50" dirty="0">
                <a:latin typeface="+mj-lt"/>
                <a:cs typeface="Arial MT"/>
              </a:rPr>
              <a:t>mature</a:t>
            </a:r>
            <a:r>
              <a:rPr sz="2500" spc="-125" dirty="0">
                <a:latin typeface="+mj-lt"/>
                <a:cs typeface="Arial MT"/>
              </a:rPr>
              <a:t> </a:t>
            </a:r>
            <a:r>
              <a:rPr sz="2500" spc="-10" dirty="0">
                <a:latin typeface="+mj-lt"/>
                <a:cs typeface="Arial MT"/>
              </a:rPr>
              <a:t>market.</a:t>
            </a:r>
            <a:endParaRPr sz="2500" dirty="0">
              <a:latin typeface="+mj-l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13122" y="5080452"/>
            <a:ext cx="4641215" cy="1287780"/>
          </a:xfrm>
          <a:prstGeom prst="rect">
            <a:avLst/>
          </a:prstGeom>
        </p:spPr>
        <p:txBody>
          <a:bodyPr vert="horz" wrap="square" lIns="0" tIns="120014" rIns="0" bIns="0" rtlCol="0">
            <a:spAutoFit/>
          </a:bodyPr>
          <a:lstStyle/>
          <a:p>
            <a:pPr marR="31115" algn="ctr">
              <a:lnSpc>
                <a:spcPct val="100000"/>
              </a:lnSpc>
              <a:spcBef>
                <a:spcPts val="944"/>
              </a:spcBef>
            </a:pPr>
            <a:r>
              <a:rPr sz="3800" spc="-90" dirty="0">
                <a:latin typeface="Cambria"/>
                <a:cs typeface="Cambria"/>
              </a:rPr>
              <a:t>The</a:t>
            </a:r>
            <a:r>
              <a:rPr sz="3800" spc="-114" dirty="0">
                <a:latin typeface="Cambria"/>
                <a:cs typeface="Cambria"/>
              </a:rPr>
              <a:t> Growth</a:t>
            </a:r>
            <a:r>
              <a:rPr sz="3800" spc="-50" dirty="0">
                <a:latin typeface="Cambria"/>
                <a:cs typeface="Cambria"/>
              </a:rPr>
              <a:t> </a:t>
            </a:r>
            <a:r>
              <a:rPr sz="3800" spc="-10" dirty="0">
                <a:latin typeface="Cambria"/>
                <a:cs typeface="Cambria"/>
              </a:rPr>
              <a:t>Engine</a:t>
            </a:r>
            <a:endParaRPr sz="3800" dirty="0">
              <a:latin typeface="Cambria"/>
              <a:cs typeface="Cambria"/>
            </a:endParaRPr>
          </a:p>
          <a:p>
            <a:pPr algn="ctr">
              <a:lnSpc>
                <a:spcPct val="100000"/>
              </a:lnSpc>
              <a:spcBef>
                <a:spcPts val="690"/>
              </a:spcBef>
            </a:pPr>
            <a:r>
              <a:rPr sz="3200" spc="-50" dirty="0">
                <a:latin typeface="Cambria"/>
                <a:cs typeface="Cambria"/>
              </a:rPr>
              <a:t>The</a:t>
            </a:r>
            <a:r>
              <a:rPr sz="3200" spc="-125" dirty="0">
                <a:latin typeface="Cambria"/>
                <a:cs typeface="Cambria"/>
              </a:rPr>
              <a:t> </a:t>
            </a:r>
            <a:r>
              <a:rPr sz="3200" spc="-60" dirty="0">
                <a:latin typeface="Cambria"/>
                <a:cs typeface="Cambria"/>
              </a:rPr>
              <a:t>Rise</a:t>
            </a:r>
            <a:r>
              <a:rPr sz="3200" spc="-114" dirty="0">
                <a:latin typeface="Cambria"/>
                <a:cs typeface="Cambria"/>
              </a:rPr>
              <a:t> </a:t>
            </a:r>
            <a:r>
              <a:rPr sz="3200" dirty="0">
                <a:latin typeface="Cambria"/>
                <a:cs typeface="Cambria"/>
              </a:rPr>
              <a:t>of</a:t>
            </a:r>
            <a:r>
              <a:rPr sz="3200" spc="-150" dirty="0">
                <a:latin typeface="Cambria"/>
                <a:cs typeface="Cambria"/>
              </a:rPr>
              <a:t> Women's</a:t>
            </a:r>
            <a:r>
              <a:rPr sz="3200" spc="80" dirty="0">
                <a:latin typeface="Cambria"/>
                <a:cs typeface="Cambria"/>
              </a:rPr>
              <a:t> </a:t>
            </a:r>
            <a:r>
              <a:rPr sz="3200" spc="-10" dirty="0">
                <a:latin typeface="Cambria"/>
                <a:cs typeface="Cambria"/>
              </a:rPr>
              <a:t>Spo</a:t>
            </a:r>
            <a:r>
              <a:rPr lang="en-US" sz="3200" spc="-10" dirty="0">
                <a:latin typeface="Cambria"/>
                <a:cs typeface="Cambria"/>
              </a:rPr>
              <a:t>rts</a:t>
            </a:r>
            <a:endParaRPr sz="3200" dirty="0">
              <a:latin typeface="Cambria"/>
              <a:cs typeface="Cambri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649615" y="5088044"/>
            <a:ext cx="3462654" cy="1273810"/>
          </a:xfrm>
          <a:prstGeom prst="rect">
            <a:avLst/>
          </a:prstGeom>
        </p:spPr>
        <p:txBody>
          <a:bodyPr vert="horz" wrap="square" lIns="0" tIns="112395" rIns="0" bIns="0" rtlCol="0">
            <a:spAutoFit/>
          </a:bodyPr>
          <a:lstStyle/>
          <a:p>
            <a:pPr marR="9525" algn="ctr">
              <a:lnSpc>
                <a:spcPct val="100000"/>
              </a:lnSpc>
              <a:spcBef>
                <a:spcPts val="885"/>
              </a:spcBef>
            </a:pPr>
            <a:r>
              <a:rPr sz="3800" dirty="0">
                <a:latin typeface="Cambria" panose="02040503050406030204" pitchFamily="18" charset="0"/>
                <a:cs typeface="Times New Roman"/>
              </a:rPr>
              <a:t>The</a:t>
            </a:r>
            <a:r>
              <a:rPr sz="3800" spc="-145" dirty="0">
                <a:latin typeface="Cambria" panose="02040503050406030204" pitchFamily="18" charset="0"/>
                <a:cs typeface="Times New Roman"/>
              </a:rPr>
              <a:t> </a:t>
            </a:r>
            <a:r>
              <a:rPr sz="3800" spc="-10" dirty="0">
                <a:latin typeface="Cambria" panose="02040503050406030204" pitchFamily="18" charset="0"/>
                <a:cs typeface="Times New Roman"/>
              </a:rPr>
              <a:t>Disruption</a:t>
            </a:r>
            <a:endParaRPr sz="3800" dirty="0">
              <a:latin typeface="Cambria" panose="02040503050406030204" pitchFamily="18" charset="0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640"/>
              </a:spcBef>
            </a:pPr>
            <a:r>
              <a:rPr sz="3200" dirty="0">
                <a:latin typeface="Cambria" panose="02040503050406030204" pitchFamily="18" charset="0"/>
                <a:cs typeface="Times New Roman"/>
              </a:rPr>
              <a:t>The</a:t>
            </a:r>
            <a:r>
              <a:rPr sz="3200" spc="10" dirty="0">
                <a:latin typeface="Cambria" panose="02040503050406030204" pitchFamily="18" charset="0"/>
                <a:cs typeface="Times New Roman"/>
              </a:rPr>
              <a:t> </a:t>
            </a:r>
            <a:r>
              <a:rPr sz="3200" spc="-60" dirty="0">
                <a:latin typeface="Cambria" panose="02040503050406030204" pitchFamily="18" charset="0"/>
                <a:cs typeface="Times New Roman"/>
              </a:rPr>
              <a:t>New</a:t>
            </a:r>
            <a:r>
              <a:rPr sz="3200" spc="5" dirty="0">
                <a:latin typeface="Cambria" panose="02040503050406030204" pitchFamily="18" charset="0"/>
                <a:cs typeface="Times New Roman"/>
              </a:rPr>
              <a:t> </a:t>
            </a:r>
            <a:r>
              <a:rPr sz="3200" spc="-225" dirty="0">
                <a:latin typeface="Cambria" panose="02040503050406030204" pitchFamily="18" charset="0"/>
                <a:cs typeface="Times New Roman"/>
              </a:rPr>
              <a:t>NIL</a:t>
            </a:r>
            <a:r>
              <a:rPr sz="3200" spc="-130" dirty="0">
                <a:latin typeface="Cambria" panose="02040503050406030204" pitchFamily="18" charset="0"/>
                <a:cs typeface="Times New Roman"/>
              </a:rPr>
              <a:t> </a:t>
            </a:r>
            <a:r>
              <a:rPr sz="3200" spc="-10" dirty="0">
                <a:latin typeface="Cambria" panose="02040503050406030204" pitchFamily="18" charset="0"/>
                <a:cs typeface="Times New Roman"/>
              </a:rPr>
              <a:t>Market</a:t>
            </a:r>
            <a:endParaRPr sz="3200" dirty="0">
              <a:latin typeface="Cambria" panose="02040503050406030204" pitchFamily="18" charset="0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397684" y="6896100"/>
            <a:ext cx="4651375" cy="1873250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 marR="5080" indent="19050" algn="ctr">
              <a:lnSpc>
                <a:spcPct val="96300"/>
              </a:lnSpc>
              <a:spcBef>
                <a:spcPts val="210"/>
              </a:spcBef>
            </a:pPr>
            <a:r>
              <a:rPr sz="2500" dirty="0">
                <a:latin typeface="+mj-lt"/>
                <a:cs typeface="Arial MT"/>
              </a:rPr>
              <a:t>The</a:t>
            </a:r>
            <a:r>
              <a:rPr sz="2500" spc="-110" dirty="0">
                <a:latin typeface="+mj-lt"/>
                <a:cs typeface="Arial MT"/>
              </a:rPr>
              <a:t> </a:t>
            </a:r>
            <a:r>
              <a:rPr sz="2500" dirty="0">
                <a:solidFill>
                  <a:srgbClr val="8A754B"/>
                </a:solidFill>
                <a:latin typeface="+mj-lt"/>
                <a:cs typeface="Arial MT"/>
              </a:rPr>
              <a:t>202</a:t>
            </a:r>
            <a:r>
              <a:rPr lang="en-US" sz="2500" dirty="0">
                <a:solidFill>
                  <a:srgbClr val="8A754B"/>
                </a:solidFill>
                <a:latin typeface="+mj-lt"/>
                <a:cs typeface="Arial MT"/>
              </a:rPr>
              <a:t>0</a:t>
            </a:r>
            <a:r>
              <a:rPr sz="2500" spc="-100" dirty="0">
                <a:solidFill>
                  <a:srgbClr val="8A754B"/>
                </a:solidFill>
                <a:latin typeface="+mj-lt"/>
                <a:cs typeface="Arial MT"/>
              </a:rPr>
              <a:t> </a:t>
            </a:r>
            <a:r>
              <a:rPr sz="2500" spc="-95" dirty="0">
                <a:latin typeface="+mj-lt"/>
                <a:cs typeface="Arial MT"/>
              </a:rPr>
              <a:t>Women's</a:t>
            </a:r>
            <a:r>
              <a:rPr sz="2500" spc="-75" dirty="0">
                <a:latin typeface="+mj-lt"/>
                <a:cs typeface="Arial MT"/>
              </a:rPr>
              <a:t> </a:t>
            </a:r>
            <a:r>
              <a:rPr sz="2500" spc="-10" dirty="0">
                <a:latin typeface="+mj-lt"/>
                <a:cs typeface="Arial MT"/>
              </a:rPr>
              <a:t>Basketball </a:t>
            </a:r>
            <a:r>
              <a:rPr sz="2500" spc="-40" dirty="0">
                <a:latin typeface="+mj-lt"/>
                <a:cs typeface="Arial MT"/>
              </a:rPr>
              <a:t>Championship</a:t>
            </a:r>
            <a:r>
              <a:rPr sz="2500" spc="-95" dirty="0">
                <a:latin typeface="+mj-lt"/>
                <a:cs typeface="Arial MT"/>
              </a:rPr>
              <a:t> </a:t>
            </a:r>
            <a:r>
              <a:rPr sz="2500" dirty="0">
                <a:latin typeface="+mj-lt"/>
                <a:cs typeface="Arial MT"/>
              </a:rPr>
              <a:t>drew</a:t>
            </a:r>
            <a:r>
              <a:rPr sz="2500" spc="60" dirty="0">
                <a:latin typeface="+mj-lt"/>
                <a:cs typeface="Arial MT"/>
              </a:rPr>
              <a:t> </a:t>
            </a:r>
            <a:r>
              <a:rPr sz="2500" spc="-250" dirty="0">
                <a:latin typeface="+mj-lt"/>
                <a:cs typeface="Arial MT"/>
              </a:rPr>
              <a:t>a</a:t>
            </a:r>
            <a:r>
              <a:rPr sz="2500" spc="-10" dirty="0">
                <a:latin typeface="+mj-lt"/>
                <a:cs typeface="Arial MT"/>
              </a:rPr>
              <a:t> </a:t>
            </a:r>
            <a:r>
              <a:rPr sz="2500" spc="-25" dirty="0">
                <a:latin typeface="+mj-lt"/>
                <a:cs typeface="Arial MT"/>
              </a:rPr>
              <a:t>record</a:t>
            </a:r>
            <a:r>
              <a:rPr sz="2500" spc="-150" dirty="0">
                <a:latin typeface="+mj-lt"/>
                <a:cs typeface="Arial MT"/>
              </a:rPr>
              <a:t> </a:t>
            </a:r>
            <a:r>
              <a:rPr sz="2500" spc="-20" dirty="0">
                <a:solidFill>
                  <a:srgbClr val="957E4F"/>
                </a:solidFill>
                <a:latin typeface="+mj-lt"/>
                <a:cs typeface="Arial MT"/>
              </a:rPr>
              <a:t>18.9 </a:t>
            </a:r>
            <a:r>
              <a:rPr sz="2500" dirty="0">
                <a:solidFill>
                  <a:srgbClr val="958056"/>
                </a:solidFill>
                <a:latin typeface="+mj-lt"/>
                <a:cs typeface="Arial MT"/>
              </a:rPr>
              <a:t>million</a:t>
            </a:r>
            <a:r>
              <a:rPr sz="2500" spc="55" dirty="0">
                <a:solidFill>
                  <a:srgbClr val="958056"/>
                </a:solidFill>
                <a:latin typeface="+mj-lt"/>
                <a:cs typeface="Arial MT"/>
              </a:rPr>
              <a:t> </a:t>
            </a:r>
            <a:r>
              <a:rPr sz="2500" spc="-25" dirty="0">
                <a:latin typeface="+mj-lt"/>
                <a:cs typeface="Arial MT"/>
              </a:rPr>
              <a:t>viewers,</a:t>
            </a:r>
            <a:r>
              <a:rPr sz="2500" spc="20" dirty="0">
                <a:latin typeface="+mj-lt"/>
                <a:cs typeface="Arial MT"/>
              </a:rPr>
              <a:t> </a:t>
            </a:r>
            <a:r>
              <a:rPr sz="2500" spc="-20" dirty="0">
                <a:latin typeface="+mj-lt"/>
                <a:cs typeface="Arial MT"/>
              </a:rPr>
              <a:t>transforming</a:t>
            </a:r>
            <a:r>
              <a:rPr sz="2500" spc="60" dirty="0">
                <a:latin typeface="+mj-lt"/>
                <a:cs typeface="Arial MT"/>
              </a:rPr>
              <a:t> </a:t>
            </a:r>
            <a:r>
              <a:rPr sz="2500" spc="-50" dirty="0">
                <a:latin typeface="+mj-lt"/>
                <a:cs typeface="Arial MT"/>
              </a:rPr>
              <a:t>a </a:t>
            </a:r>
            <a:r>
              <a:rPr sz="2500" spc="-10" dirty="0">
                <a:latin typeface="+mj-lt"/>
                <a:cs typeface="Arial MT"/>
              </a:rPr>
              <a:t>perceived</a:t>
            </a:r>
            <a:r>
              <a:rPr sz="2500" spc="20" dirty="0">
                <a:latin typeface="+mj-lt"/>
                <a:cs typeface="Arial MT"/>
              </a:rPr>
              <a:t> </a:t>
            </a:r>
            <a:r>
              <a:rPr sz="2500" dirty="0">
                <a:latin typeface="+mj-lt"/>
                <a:cs typeface="Arial MT"/>
              </a:rPr>
              <a:t>cost</a:t>
            </a:r>
            <a:r>
              <a:rPr sz="2500" spc="-50" dirty="0">
                <a:latin typeface="+mj-lt"/>
                <a:cs typeface="Arial MT"/>
              </a:rPr>
              <a:t> </a:t>
            </a:r>
            <a:r>
              <a:rPr sz="2500" spc="-10" dirty="0">
                <a:latin typeface="+mj-lt"/>
                <a:cs typeface="Arial MT"/>
              </a:rPr>
              <a:t>center</a:t>
            </a:r>
            <a:r>
              <a:rPr sz="2500" spc="-95" dirty="0">
                <a:latin typeface="+mj-lt"/>
                <a:cs typeface="Arial MT"/>
              </a:rPr>
              <a:t> </a:t>
            </a:r>
            <a:r>
              <a:rPr sz="2500" dirty="0">
                <a:latin typeface="+mj-lt"/>
                <a:cs typeface="Arial MT"/>
              </a:rPr>
              <a:t>into</a:t>
            </a:r>
            <a:r>
              <a:rPr sz="2500" spc="-15" dirty="0">
                <a:latin typeface="+mj-lt"/>
                <a:cs typeface="Arial MT"/>
              </a:rPr>
              <a:t> </a:t>
            </a:r>
            <a:r>
              <a:rPr sz="2500" spc="-50" dirty="0">
                <a:latin typeface="+mj-lt"/>
                <a:cs typeface="Arial MT"/>
              </a:rPr>
              <a:t>a </a:t>
            </a:r>
            <a:r>
              <a:rPr sz="2500" dirty="0">
                <a:latin typeface="+mj-lt"/>
                <a:cs typeface="Arial MT"/>
              </a:rPr>
              <a:t>growth</a:t>
            </a:r>
            <a:r>
              <a:rPr sz="2500" spc="-35" dirty="0">
                <a:latin typeface="+mj-lt"/>
                <a:cs typeface="Arial MT"/>
              </a:rPr>
              <a:t> </a:t>
            </a:r>
            <a:r>
              <a:rPr sz="2500" spc="-10" dirty="0">
                <a:latin typeface="+mj-lt"/>
                <a:cs typeface="Arial MT"/>
              </a:rPr>
              <a:t>engine.</a:t>
            </a:r>
            <a:endParaRPr sz="2500" dirty="0">
              <a:latin typeface="+mj-l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068294" y="6896100"/>
            <a:ext cx="4669790" cy="150495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065" marR="5080" indent="-8890" algn="ctr">
              <a:lnSpc>
                <a:spcPct val="96100"/>
              </a:lnSpc>
              <a:spcBef>
                <a:spcPts val="215"/>
              </a:spcBef>
            </a:pPr>
            <a:r>
              <a:rPr sz="2500" spc="-10" dirty="0">
                <a:latin typeface="+mn-lt"/>
                <a:cs typeface="Arial MT"/>
              </a:rPr>
              <a:t>Projected</a:t>
            </a:r>
            <a:r>
              <a:rPr sz="2500" spc="125" dirty="0">
                <a:latin typeface="+mn-lt"/>
                <a:cs typeface="Arial MT"/>
              </a:rPr>
              <a:t> </a:t>
            </a:r>
            <a:r>
              <a:rPr sz="2500" dirty="0">
                <a:latin typeface="+mn-lt"/>
                <a:cs typeface="Arial MT"/>
              </a:rPr>
              <a:t>to</a:t>
            </a:r>
            <a:r>
              <a:rPr sz="2500" spc="-20" dirty="0">
                <a:latin typeface="+mn-lt"/>
                <a:cs typeface="Arial MT"/>
              </a:rPr>
              <a:t> </a:t>
            </a:r>
            <a:r>
              <a:rPr sz="2500" dirty="0">
                <a:latin typeface="+mn-lt"/>
                <a:cs typeface="Arial MT"/>
              </a:rPr>
              <a:t>hit</a:t>
            </a:r>
            <a:r>
              <a:rPr sz="2500" spc="55" dirty="0">
                <a:latin typeface="+mn-lt"/>
                <a:cs typeface="Arial MT"/>
              </a:rPr>
              <a:t> </a:t>
            </a:r>
            <a:r>
              <a:rPr sz="2500" spc="-70" dirty="0">
                <a:solidFill>
                  <a:srgbClr val="95804B"/>
                </a:solidFill>
                <a:latin typeface="+mn-lt"/>
                <a:cs typeface="Arial MT"/>
              </a:rPr>
              <a:t>$1.67</a:t>
            </a:r>
            <a:r>
              <a:rPr sz="2500" spc="-40" dirty="0">
                <a:solidFill>
                  <a:srgbClr val="95804B"/>
                </a:solidFill>
                <a:latin typeface="+mn-lt"/>
                <a:cs typeface="Arial MT"/>
              </a:rPr>
              <a:t> </a:t>
            </a:r>
            <a:r>
              <a:rPr sz="2500" dirty="0">
                <a:solidFill>
                  <a:srgbClr val="9C824B"/>
                </a:solidFill>
                <a:latin typeface="+mn-lt"/>
                <a:cs typeface="Arial MT"/>
              </a:rPr>
              <a:t>billion</a:t>
            </a:r>
            <a:r>
              <a:rPr sz="2500" spc="5" dirty="0">
                <a:solidFill>
                  <a:srgbClr val="9C824B"/>
                </a:solidFill>
                <a:latin typeface="+mn-lt"/>
                <a:cs typeface="Arial MT"/>
              </a:rPr>
              <a:t> </a:t>
            </a:r>
            <a:r>
              <a:rPr sz="2500" spc="-25" dirty="0">
                <a:latin typeface="+mn-lt"/>
                <a:cs typeface="Arial MT"/>
              </a:rPr>
              <a:t>in </a:t>
            </a:r>
            <a:r>
              <a:rPr sz="2500" spc="-10" dirty="0">
                <a:latin typeface="+mn-lt"/>
                <a:cs typeface="Arial MT"/>
              </a:rPr>
              <a:t>2024-</a:t>
            </a:r>
            <a:r>
              <a:rPr sz="2500" dirty="0">
                <a:latin typeface="+mn-lt"/>
                <a:cs typeface="Arial MT"/>
              </a:rPr>
              <a:t>25,</a:t>
            </a:r>
            <a:r>
              <a:rPr sz="2500" spc="90" dirty="0">
                <a:latin typeface="+mn-lt"/>
                <a:cs typeface="Arial MT"/>
              </a:rPr>
              <a:t> </a:t>
            </a:r>
            <a:r>
              <a:rPr sz="2500" dirty="0">
                <a:latin typeface="+mn-lt"/>
                <a:cs typeface="Arial MT"/>
              </a:rPr>
              <a:t>the</a:t>
            </a:r>
            <a:r>
              <a:rPr sz="2500" spc="-65" dirty="0">
                <a:latin typeface="+mn-lt"/>
                <a:cs typeface="Arial MT"/>
              </a:rPr>
              <a:t> </a:t>
            </a:r>
            <a:r>
              <a:rPr sz="2500" spc="-105" dirty="0">
                <a:latin typeface="+mn-lt"/>
                <a:cs typeface="Arial MT"/>
              </a:rPr>
              <a:t>NIL</a:t>
            </a:r>
            <a:r>
              <a:rPr sz="2500" spc="-70" dirty="0">
                <a:latin typeface="+mn-lt"/>
                <a:cs typeface="Arial MT"/>
              </a:rPr>
              <a:t> </a:t>
            </a:r>
            <a:r>
              <a:rPr sz="2500" spc="-35" dirty="0">
                <a:latin typeface="+mn-lt"/>
                <a:cs typeface="Arial MT"/>
              </a:rPr>
              <a:t>market</a:t>
            </a:r>
            <a:r>
              <a:rPr sz="2500" spc="20" dirty="0">
                <a:latin typeface="+mn-lt"/>
                <a:cs typeface="Arial MT"/>
              </a:rPr>
              <a:t> </a:t>
            </a:r>
            <a:r>
              <a:rPr sz="2500" dirty="0">
                <a:latin typeface="+mn-lt"/>
                <a:cs typeface="Arial MT"/>
              </a:rPr>
              <a:t>is</a:t>
            </a:r>
            <a:r>
              <a:rPr sz="2500" spc="-110" dirty="0">
                <a:latin typeface="+mn-lt"/>
                <a:cs typeface="Arial MT"/>
              </a:rPr>
              <a:t> </a:t>
            </a:r>
            <a:r>
              <a:rPr sz="2500" dirty="0">
                <a:latin typeface="+mn-lt"/>
                <a:cs typeface="Arial MT"/>
              </a:rPr>
              <a:t>a</a:t>
            </a:r>
            <a:r>
              <a:rPr sz="2500" spc="-75" dirty="0">
                <a:latin typeface="+mn-lt"/>
                <a:cs typeface="Arial MT"/>
              </a:rPr>
              <a:t> </a:t>
            </a:r>
            <a:r>
              <a:rPr sz="2500" spc="-65" dirty="0">
                <a:latin typeface="+mn-lt"/>
                <a:cs typeface="Arial MT"/>
              </a:rPr>
              <a:t>new, </a:t>
            </a:r>
            <a:r>
              <a:rPr sz="2500" dirty="0">
                <a:latin typeface="+mn-lt"/>
                <a:cs typeface="Arial MT"/>
              </a:rPr>
              <a:t>rapidly</a:t>
            </a:r>
            <a:r>
              <a:rPr sz="2500" spc="-40" dirty="0">
                <a:latin typeface="+mn-lt"/>
                <a:cs typeface="Arial MT"/>
              </a:rPr>
              <a:t> </a:t>
            </a:r>
            <a:r>
              <a:rPr sz="2500" dirty="0">
                <a:latin typeface="+mn-lt"/>
                <a:cs typeface="Arial MT"/>
              </a:rPr>
              <a:t>growing</a:t>
            </a:r>
            <a:r>
              <a:rPr sz="2500" spc="-30" dirty="0">
                <a:latin typeface="+mn-lt"/>
                <a:cs typeface="Arial MT"/>
              </a:rPr>
              <a:t> </a:t>
            </a:r>
            <a:r>
              <a:rPr sz="2500" spc="-45" dirty="0">
                <a:latin typeface="+mn-lt"/>
                <a:cs typeface="Arial MT"/>
              </a:rPr>
              <a:t>layer</a:t>
            </a:r>
            <a:r>
              <a:rPr sz="2500" spc="-65" dirty="0">
                <a:latin typeface="+mn-lt"/>
                <a:cs typeface="Arial MT"/>
              </a:rPr>
              <a:t> </a:t>
            </a:r>
            <a:r>
              <a:rPr sz="2500" dirty="0">
                <a:latin typeface="+mn-lt"/>
                <a:cs typeface="Arial MT"/>
              </a:rPr>
              <a:t>in</a:t>
            </a:r>
            <a:r>
              <a:rPr sz="2500" spc="-130" dirty="0">
                <a:latin typeface="+mn-lt"/>
                <a:cs typeface="Arial MT"/>
              </a:rPr>
              <a:t> </a:t>
            </a:r>
            <a:r>
              <a:rPr sz="2500" spc="-25" dirty="0">
                <a:latin typeface="+mn-lt"/>
                <a:cs typeface="Arial MT"/>
              </a:rPr>
              <a:t>the </a:t>
            </a:r>
            <a:r>
              <a:rPr sz="2500" dirty="0">
                <a:latin typeface="+mn-lt"/>
                <a:cs typeface="Arial MT"/>
              </a:rPr>
              <a:t>athletics</a:t>
            </a:r>
            <a:r>
              <a:rPr sz="2500" spc="25" dirty="0">
                <a:latin typeface="+mn-lt"/>
                <a:cs typeface="Arial MT"/>
              </a:rPr>
              <a:t> </a:t>
            </a:r>
            <a:r>
              <a:rPr sz="2500" spc="-10" dirty="0">
                <a:latin typeface="+mn-lt"/>
                <a:cs typeface="Arial MT"/>
              </a:rPr>
              <a:t>ecosystem.</a:t>
            </a:r>
            <a:endParaRPr sz="2500" dirty="0">
              <a:latin typeface="+mn-l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83500" y="6807200"/>
            <a:ext cx="279400" cy="3048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319000" y="6692900"/>
            <a:ext cx="3759200" cy="228600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2565400" y="2815167"/>
            <a:ext cx="8919845" cy="4919345"/>
            <a:chOff x="2565400" y="2815167"/>
            <a:chExt cx="8919845" cy="4919345"/>
          </a:xfrm>
        </p:grpSpPr>
        <p:sp>
          <p:nvSpPr>
            <p:cNvPr id="5" name="object 5"/>
            <p:cNvSpPr/>
            <p:nvPr/>
          </p:nvSpPr>
          <p:spPr>
            <a:xfrm>
              <a:off x="2592916" y="2815167"/>
              <a:ext cx="0" cy="4919345"/>
            </a:xfrm>
            <a:custGeom>
              <a:avLst/>
              <a:gdLst/>
              <a:ahLst/>
              <a:cxnLst/>
              <a:rect l="l" t="t" r="r" b="b"/>
              <a:pathLst>
                <a:path h="4919345">
                  <a:moveTo>
                    <a:pt x="0" y="4919133"/>
                  </a:moveTo>
                  <a:lnTo>
                    <a:pt x="0" y="0"/>
                  </a:lnTo>
                </a:path>
              </a:pathLst>
            </a:custGeom>
            <a:ln w="4233">
              <a:solidFill>
                <a:srgbClr val="2B3B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565400" y="7706783"/>
              <a:ext cx="8919845" cy="0"/>
            </a:xfrm>
            <a:custGeom>
              <a:avLst/>
              <a:gdLst/>
              <a:ahLst/>
              <a:cxnLst/>
              <a:rect l="l" t="t" r="r" b="b"/>
              <a:pathLst>
                <a:path w="8919845">
                  <a:moveTo>
                    <a:pt x="0" y="0"/>
                  </a:moveTo>
                  <a:lnTo>
                    <a:pt x="8919633" y="0"/>
                  </a:lnTo>
                </a:path>
              </a:pathLst>
            </a:custGeom>
            <a:ln w="4233">
              <a:solidFill>
                <a:srgbClr val="2B3B4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/>
          <p:nvPr/>
        </p:nvSpPr>
        <p:spPr>
          <a:xfrm>
            <a:off x="12346516" y="3691466"/>
            <a:ext cx="0" cy="3027045"/>
          </a:xfrm>
          <a:custGeom>
            <a:avLst/>
            <a:gdLst/>
            <a:ahLst/>
            <a:cxnLst/>
            <a:rect l="l" t="t" r="r" b="b"/>
            <a:pathLst>
              <a:path h="3027045">
                <a:moveTo>
                  <a:pt x="0" y="3026833"/>
                </a:moveTo>
                <a:lnTo>
                  <a:pt x="0" y="0"/>
                </a:lnTo>
              </a:path>
            </a:pathLst>
          </a:custGeom>
          <a:ln w="4233">
            <a:solidFill>
              <a:srgbClr val="343B3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6067616" y="3653366"/>
            <a:ext cx="0" cy="3141345"/>
          </a:xfrm>
          <a:custGeom>
            <a:avLst/>
            <a:gdLst/>
            <a:ahLst/>
            <a:cxnLst/>
            <a:rect l="l" t="t" r="r" b="b"/>
            <a:pathLst>
              <a:path h="3141345">
                <a:moveTo>
                  <a:pt x="0" y="3141133"/>
                </a:moveTo>
                <a:lnTo>
                  <a:pt x="0" y="0"/>
                </a:lnTo>
              </a:path>
            </a:pathLst>
          </a:custGeom>
          <a:ln w="4233">
            <a:solidFill>
              <a:srgbClr val="343B3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6118416" y="3793066"/>
            <a:ext cx="0" cy="2887345"/>
          </a:xfrm>
          <a:custGeom>
            <a:avLst/>
            <a:gdLst/>
            <a:ahLst/>
            <a:cxnLst/>
            <a:rect l="l" t="t" r="r" b="b"/>
            <a:pathLst>
              <a:path h="2887345">
                <a:moveTo>
                  <a:pt x="0" y="2887133"/>
                </a:moveTo>
                <a:lnTo>
                  <a:pt x="0" y="0"/>
                </a:lnTo>
              </a:path>
            </a:pathLst>
          </a:custGeom>
          <a:ln w="4233">
            <a:solidFill>
              <a:srgbClr val="343B3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2446000" y="3617383"/>
            <a:ext cx="3585845" cy="0"/>
          </a:xfrm>
          <a:custGeom>
            <a:avLst/>
            <a:gdLst/>
            <a:ahLst/>
            <a:cxnLst/>
            <a:rect l="l" t="t" r="r" b="b"/>
            <a:pathLst>
              <a:path w="3585844">
                <a:moveTo>
                  <a:pt x="0" y="0"/>
                </a:moveTo>
                <a:lnTo>
                  <a:pt x="3585633" y="0"/>
                </a:lnTo>
              </a:path>
            </a:pathLst>
          </a:custGeom>
          <a:ln w="4233">
            <a:solidFill>
              <a:srgbClr val="343B3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867400" y="882650"/>
            <a:ext cx="127000" cy="0"/>
          </a:xfrm>
          <a:custGeom>
            <a:avLst/>
            <a:gdLst/>
            <a:ahLst/>
            <a:cxnLst/>
            <a:rect l="l" t="t" r="r" b="b"/>
            <a:pathLst>
              <a:path w="127000">
                <a:moveTo>
                  <a:pt x="0" y="0"/>
                </a:moveTo>
                <a:lnTo>
                  <a:pt x="127000" y="0"/>
                </a:lnTo>
              </a:path>
            </a:pathLst>
          </a:custGeom>
          <a:ln w="12700">
            <a:solidFill>
              <a:srgbClr val="8E8E8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638259" y="2815168"/>
            <a:ext cx="359073" cy="4629658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2780"/>
              </a:lnSpc>
            </a:pPr>
            <a:r>
              <a:rPr sz="2400" spc="-254" dirty="0">
                <a:latin typeface="Arial MT"/>
                <a:cs typeface="Arial MT"/>
              </a:rPr>
              <a:t>On3</a:t>
            </a:r>
            <a:r>
              <a:rPr sz="2400" spc="50" dirty="0">
                <a:latin typeface="Arial MT"/>
                <a:cs typeface="Arial MT"/>
              </a:rPr>
              <a:t> </a:t>
            </a:r>
            <a:r>
              <a:rPr sz="2400" spc="-250" dirty="0">
                <a:latin typeface="Arial MT"/>
                <a:cs typeface="Arial MT"/>
              </a:rPr>
              <a:t>NIL</a:t>
            </a:r>
            <a:r>
              <a:rPr sz="2400" spc="40" dirty="0">
                <a:latin typeface="Arial MT"/>
                <a:cs typeface="Arial MT"/>
              </a:rPr>
              <a:t> </a:t>
            </a:r>
            <a:r>
              <a:rPr sz="2400" spc="-155" dirty="0">
                <a:latin typeface="Arial MT"/>
                <a:cs typeface="Arial MT"/>
              </a:rPr>
              <a:t>Valuation</a:t>
            </a:r>
            <a:r>
              <a:rPr sz="2400" spc="-15" dirty="0">
                <a:latin typeface="Arial MT"/>
                <a:cs typeface="Arial MT"/>
              </a:rPr>
              <a:t> </a:t>
            </a:r>
            <a:r>
              <a:rPr sz="2400" spc="-105" dirty="0">
                <a:latin typeface="Arial MT"/>
                <a:cs typeface="Arial MT"/>
              </a:rPr>
              <a:t>(Millions</a:t>
            </a:r>
            <a:r>
              <a:rPr sz="2400" spc="-60" dirty="0">
                <a:latin typeface="Arial MT"/>
                <a:cs typeface="Arial MT"/>
              </a:rPr>
              <a:t> </a:t>
            </a:r>
            <a:r>
              <a:rPr sz="2400" spc="-20" dirty="0">
                <a:latin typeface="Arial MT"/>
                <a:cs typeface="Arial MT"/>
              </a:rPr>
              <a:t>of</a:t>
            </a:r>
            <a:r>
              <a:rPr lang="en-US" sz="2400" spc="-30" dirty="0">
                <a:latin typeface="Arial MT"/>
                <a:cs typeface="Arial MT"/>
              </a:rPr>
              <a:t> USD</a:t>
            </a:r>
            <a:endParaRPr sz="2400" dirty="0">
              <a:latin typeface="Arial MT"/>
              <a:cs typeface="Arial M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208716" y="2877608"/>
            <a:ext cx="174625" cy="3746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300" spc="-50" dirty="0">
                <a:latin typeface="Arial MT"/>
                <a:cs typeface="Arial MT"/>
              </a:rPr>
              <a:t>7</a:t>
            </a:r>
            <a:endParaRPr sz="2300" dirty="0">
              <a:latin typeface="Arial MT"/>
              <a:cs typeface="Arial M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600424" y="3055408"/>
            <a:ext cx="935990" cy="3746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2300" spc="-65" dirty="0">
                <a:solidFill>
                  <a:srgbClr val="A5803A"/>
                </a:solidFill>
                <a:latin typeface="Arial MT"/>
                <a:cs typeface="Arial MT"/>
              </a:rPr>
              <a:t>X</a:t>
            </a:r>
            <a:r>
              <a:rPr sz="2300" spc="-65" dirty="0">
                <a:solidFill>
                  <a:srgbClr val="A5803A"/>
                </a:solidFill>
                <a:latin typeface="Arial MT"/>
                <a:cs typeface="Arial MT"/>
              </a:rPr>
              <a:t> </a:t>
            </a:r>
            <a:r>
              <a:rPr sz="2300" spc="-110" dirty="0">
                <a:latin typeface="Arial MT"/>
                <a:cs typeface="Arial MT"/>
              </a:rPr>
              <a:t>Arch</a:t>
            </a:r>
            <a:endParaRPr sz="2300" dirty="0">
              <a:latin typeface="Arial MT"/>
              <a:cs typeface="Arial M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204490" y="3681588"/>
            <a:ext cx="180975" cy="3854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350" spc="-50" dirty="0">
                <a:latin typeface="Consolas"/>
                <a:cs typeface="Consolas"/>
              </a:rPr>
              <a:t>6</a:t>
            </a:r>
            <a:endParaRPr sz="2350">
              <a:latin typeface="Consolas"/>
              <a:cs typeface="Consola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211153" y="4533547"/>
            <a:ext cx="171450" cy="353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50" spc="-50" dirty="0">
                <a:latin typeface="Arial MT"/>
                <a:cs typeface="Arial MT"/>
              </a:rPr>
              <a:t>5</a:t>
            </a:r>
            <a:endParaRPr sz="2150">
              <a:latin typeface="Arial MT"/>
              <a:cs typeface="Arial MT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203503" y="5307188"/>
            <a:ext cx="175895" cy="3854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350" spc="-60" dirty="0">
                <a:latin typeface="Consolas"/>
                <a:cs typeface="Consolas"/>
              </a:rPr>
              <a:t>4</a:t>
            </a:r>
            <a:endParaRPr sz="2350">
              <a:latin typeface="Consolas"/>
              <a:cs typeface="Consolas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211016" y="6159147"/>
            <a:ext cx="173355" cy="353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50" spc="-50" dirty="0">
                <a:latin typeface="Arial MT"/>
                <a:cs typeface="Arial MT"/>
              </a:rPr>
              <a:t>3</a:t>
            </a:r>
            <a:endParaRPr sz="2150">
              <a:latin typeface="Arial MT"/>
              <a:cs typeface="Arial MT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195252" y="6906330"/>
            <a:ext cx="213995" cy="4171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50" spc="-50" dirty="0">
                <a:latin typeface="Courier New"/>
                <a:cs typeface="Courier New"/>
              </a:rPr>
              <a:t>2</a:t>
            </a:r>
            <a:endParaRPr sz="2550">
              <a:latin typeface="Courier New"/>
              <a:cs typeface="Courier New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title"/>
          </p:nvPr>
        </p:nvSpPr>
        <p:spPr>
          <a:xfrm>
            <a:off x="3688469" y="655108"/>
            <a:ext cx="9577070" cy="1784350"/>
          </a:xfrm>
          <a:prstGeom prst="rect">
            <a:avLst/>
          </a:prstGeom>
        </p:spPr>
        <p:txBody>
          <a:bodyPr vert="horz" wrap="square" lIns="0" tIns="107950" rIns="0" bIns="0" rtlCol="0">
            <a:spAutoFit/>
          </a:bodyPr>
          <a:lstStyle/>
          <a:p>
            <a:pPr marL="12700" marR="5080" indent="939800">
              <a:lnSpc>
                <a:spcPts val="6600"/>
              </a:lnSpc>
              <a:spcBef>
                <a:spcPts val="850"/>
              </a:spcBef>
              <a:tabLst>
                <a:tab pos="1859914" algn="l"/>
              </a:tabLst>
            </a:pPr>
            <a:r>
              <a:rPr sz="6050" spc="-25" dirty="0">
                <a:solidFill>
                  <a:srgbClr val="232323"/>
                </a:solidFill>
              </a:rPr>
              <a:t>In</a:t>
            </a:r>
            <a:r>
              <a:rPr sz="6050" dirty="0">
                <a:solidFill>
                  <a:srgbClr val="232323"/>
                </a:solidFill>
              </a:rPr>
              <a:t>	</a:t>
            </a:r>
            <a:r>
              <a:rPr sz="6050" spc="130" dirty="0">
                <a:solidFill>
                  <a:srgbClr val="232323"/>
                </a:solidFill>
              </a:rPr>
              <a:t>the</a:t>
            </a:r>
            <a:r>
              <a:rPr sz="6050" spc="-185" dirty="0">
                <a:solidFill>
                  <a:srgbClr val="232323"/>
                </a:solidFill>
              </a:rPr>
              <a:t> </a:t>
            </a:r>
            <a:r>
              <a:rPr sz="6050" spc="75" dirty="0">
                <a:solidFill>
                  <a:srgbClr val="232323"/>
                </a:solidFill>
              </a:rPr>
              <a:t>New</a:t>
            </a:r>
            <a:r>
              <a:rPr sz="6050" spc="-15" dirty="0">
                <a:solidFill>
                  <a:srgbClr val="232323"/>
                </a:solidFill>
              </a:rPr>
              <a:t> </a:t>
            </a:r>
            <a:r>
              <a:rPr sz="6050" spc="275" dirty="0">
                <a:solidFill>
                  <a:srgbClr val="232323"/>
                </a:solidFill>
              </a:rPr>
              <a:t>NIL</a:t>
            </a:r>
            <a:r>
              <a:rPr sz="6050" spc="-265" dirty="0">
                <a:solidFill>
                  <a:srgbClr val="232323"/>
                </a:solidFill>
              </a:rPr>
              <a:t> </a:t>
            </a:r>
            <a:r>
              <a:rPr sz="6050" spc="180" dirty="0">
                <a:solidFill>
                  <a:srgbClr val="232323"/>
                </a:solidFill>
              </a:rPr>
              <a:t>Market, </a:t>
            </a:r>
            <a:r>
              <a:rPr sz="6050" spc="155" dirty="0">
                <a:solidFill>
                  <a:srgbClr val="212121"/>
                </a:solidFill>
              </a:rPr>
              <a:t>Is</a:t>
            </a:r>
            <a:r>
              <a:rPr sz="6050" spc="-245" dirty="0">
                <a:solidFill>
                  <a:srgbClr val="212121"/>
                </a:solidFill>
              </a:rPr>
              <a:t> </a:t>
            </a:r>
            <a:r>
              <a:rPr sz="6050" spc="85" dirty="0">
                <a:solidFill>
                  <a:srgbClr val="212121"/>
                </a:solidFill>
              </a:rPr>
              <a:t>Performance</a:t>
            </a:r>
            <a:r>
              <a:rPr sz="6050" spc="425" dirty="0">
                <a:solidFill>
                  <a:srgbClr val="212121"/>
                </a:solidFill>
              </a:rPr>
              <a:t> </a:t>
            </a:r>
            <a:r>
              <a:rPr sz="6050" spc="125" dirty="0">
                <a:solidFill>
                  <a:srgbClr val="1F1F1F"/>
                </a:solidFill>
              </a:rPr>
              <a:t>Everything?</a:t>
            </a:r>
            <a:endParaRPr sz="6050"/>
          </a:p>
        </p:txBody>
      </p:sp>
      <p:sp>
        <p:nvSpPr>
          <p:cNvPr id="21" name="object 21"/>
          <p:cNvSpPr txBox="1"/>
          <p:nvPr/>
        </p:nvSpPr>
        <p:spPr>
          <a:xfrm>
            <a:off x="3788812" y="3577166"/>
            <a:ext cx="2362835" cy="622300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16510" marR="5080" indent="-4445">
              <a:lnSpc>
                <a:spcPts val="2200"/>
              </a:lnSpc>
              <a:spcBef>
                <a:spcPts val="420"/>
              </a:spcBef>
            </a:pPr>
            <a:r>
              <a:rPr sz="2050" spc="-55" dirty="0">
                <a:latin typeface="Arial MT"/>
                <a:cs typeface="Arial MT"/>
              </a:rPr>
              <a:t>High</a:t>
            </a:r>
            <a:r>
              <a:rPr sz="2050" spc="-90" dirty="0">
                <a:latin typeface="Arial MT"/>
                <a:cs typeface="Arial MT"/>
              </a:rPr>
              <a:t> </a:t>
            </a:r>
            <a:r>
              <a:rPr sz="2050" spc="-20" dirty="0">
                <a:latin typeface="Arial MT"/>
                <a:cs typeface="Arial MT"/>
              </a:rPr>
              <a:t>brand</a:t>
            </a:r>
            <a:r>
              <a:rPr sz="2050" spc="-35" dirty="0">
                <a:latin typeface="Arial MT"/>
                <a:cs typeface="Arial MT"/>
              </a:rPr>
              <a:t> </a:t>
            </a:r>
            <a:r>
              <a:rPr sz="2050" spc="-10" dirty="0">
                <a:latin typeface="Arial MT"/>
                <a:cs typeface="Arial MT"/>
              </a:rPr>
              <a:t>value, </a:t>
            </a:r>
            <a:r>
              <a:rPr sz="2050" spc="-20" dirty="0">
                <a:latin typeface="Arial MT"/>
                <a:cs typeface="Arial MT"/>
              </a:rPr>
              <a:t>low</a:t>
            </a:r>
            <a:r>
              <a:rPr sz="2050" spc="-125" dirty="0">
                <a:latin typeface="Arial MT"/>
                <a:cs typeface="Arial MT"/>
              </a:rPr>
              <a:t> </a:t>
            </a:r>
            <a:r>
              <a:rPr sz="2050" spc="-10" dirty="0">
                <a:latin typeface="Arial MT"/>
                <a:cs typeface="Arial MT"/>
              </a:rPr>
              <a:t>initial</a:t>
            </a:r>
            <a:r>
              <a:rPr sz="2050" spc="-114" dirty="0">
                <a:latin typeface="Arial MT"/>
                <a:cs typeface="Arial MT"/>
              </a:rPr>
              <a:t> </a:t>
            </a:r>
            <a:r>
              <a:rPr sz="2050" spc="-35" dirty="0">
                <a:latin typeface="Arial MT"/>
                <a:cs typeface="Arial MT"/>
              </a:rPr>
              <a:t>production.</a:t>
            </a:r>
            <a:endParaRPr sz="2050" dirty="0">
              <a:latin typeface="Arial MT"/>
              <a:cs typeface="Arial MT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449480" y="5524147"/>
            <a:ext cx="1380490" cy="353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150" spc="45" dirty="0">
                <a:solidFill>
                  <a:srgbClr val="AE8942"/>
                </a:solidFill>
                <a:latin typeface="Arial MT"/>
                <a:cs typeface="Arial MT"/>
              </a:rPr>
              <a:t>X</a:t>
            </a:r>
            <a:r>
              <a:rPr sz="2150" spc="45" dirty="0">
                <a:solidFill>
                  <a:srgbClr val="AE8942"/>
                </a:solidFill>
                <a:latin typeface="Arial MT"/>
                <a:cs typeface="Arial MT"/>
              </a:rPr>
              <a:t> </a:t>
            </a:r>
            <a:r>
              <a:rPr sz="2150" spc="-40" dirty="0">
                <a:latin typeface="Arial MT"/>
                <a:cs typeface="Arial MT"/>
              </a:rPr>
              <a:t>LaNorris</a:t>
            </a:r>
            <a:endParaRPr sz="2150" dirty="0">
              <a:latin typeface="Arial MT"/>
              <a:cs typeface="Arial MT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9868713" y="4231216"/>
            <a:ext cx="1353185" cy="3429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050" dirty="0" err="1">
                <a:latin typeface="Arial MT"/>
                <a:cs typeface="Arial MT"/>
              </a:rPr>
              <a:t>Shedeur</a:t>
            </a:r>
            <a:r>
              <a:rPr sz="2050" spc="5" dirty="0">
                <a:latin typeface="Arial MT"/>
                <a:cs typeface="Arial MT"/>
              </a:rPr>
              <a:t> </a:t>
            </a:r>
            <a:r>
              <a:rPr lang="en-US" sz="2050" spc="-50" dirty="0">
                <a:solidFill>
                  <a:srgbClr val="AC8942"/>
                </a:solidFill>
                <a:latin typeface="Arial MT"/>
                <a:cs typeface="Arial MT"/>
              </a:rPr>
              <a:t>X</a:t>
            </a:r>
            <a:endParaRPr sz="2050" dirty="0">
              <a:latin typeface="Arial MT"/>
              <a:cs typeface="Arial MT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516957" y="6244166"/>
            <a:ext cx="2461260" cy="889000"/>
          </a:xfrm>
          <a:prstGeom prst="rect">
            <a:avLst/>
          </a:prstGeom>
        </p:spPr>
        <p:txBody>
          <a:bodyPr vert="horz" wrap="square" lIns="0" tIns="55880" rIns="0" bIns="0" rtlCol="0">
            <a:spAutoFit/>
          </a:bodyPr>
          <a:lstStyle/>
          <a:p>
            <a:pPr marL="12700" marR="5080" indent="8890">
              <a:lnSpc>
                <a:spcPct val="87400"/>
              </a:lnSpc>
              <a:spcBef>
                <a:spcPts val="440"/>
              </a:spcBef>
            </a:pPr>
            <a:r>
              <a:rPr sz="2050" spc="-60" dirty="0">
                <a:latin typeface="Arial MT"/>
                <a:cs typeface="Arial MT"/>
              </a:rPr>
              <a:t>Elite</a:t>
            </a:r>
            <a:r>
              <a:rPr sz="2050" spc="-85" dirty="0">
                <a:latin typeface="Arial MT"/>
                <a:cs typeface="Arial MT"/>
              </a:rPr>
              <a:t> </a:t>
            </a:r>
            <a:r>
              <a:rPr sz="2050" spc="-50" dirty="0">
                <a:latin typeface="Arial MT"/>
                <a:cs typeface="Arial MT"/>
              </a:rPr>
              <a:t>performance,</a:t>
            </a:r>
            <a:r>
              <a:rPr sz="2050" spc="-35" dirty="0">
                <a:latin typeface="Arial MT"/>
                <a:cs typeface="Arial MT"/>
              </a:rPr>
              <a:t> </a:t>
            </a:r>
            <a:r>
              <a:rPr sz="2050" spc="-25" dirty="0">
                <a:latin typeface="Arial MT"/>
                <a:cs typeface="Arial MT"/>
              </a:rPr>
              <a:t>but </a:t>
            </a:r>
            <a:r>
              <a:rPr sz="2050" spc="-45" dirty="0">
                <a:latin typeface="Arial MT"/>
                <a:cs typeface="Arial MT"/>
              </a:rPr>
              <a:t>lower</a:t>
            </a:r>
            <a:r>
              <a:rPr sz="2050" spc="-60" dirty="0">
                <a:latin typeface="Arial MT"/>
                <a:cs typeface="Arial MT"/>
              </a:rPr>
              <a:t> </a:t>
            </a:r>
            <a:r>
              <a:rPr sz="2050" spc="-45" dirty="0">
                <a:latin typeface="Arial MT"/>
                <a:cs typeface="Arial MT"/>
              </a:rPr>
              <a:t>valuation</a:t>
            </a:r>
            <a:r>
              <a:rPr sz="2050" spc="-60" dirty="0">
                <a:latin typeface="Arial MT"/>
                <a:cs typeface="Arial MT"/>
              </a:rPr>
              <a:t> </a:t>
            </a:r>
            <a:r>
              <a:rPr sz="2050" spc="-20" dirty="0">
                <a:latin typeface="Arial MT"/>
                <a:cs typeface="Arial MT"/>
              </a:rPr>
              <a:t>than </a:t>
            </a:r>
            <a:r>
              <a:rPr sz="2050" spc="-25" dirty="0">
                <a:latin typeface="Arial MT"/>
                <a:cs typeface="Arial MT"/>
              </a:rPr>
              <a:t>pure</a:t>
            </a:r>
            <a:r>
              <a:rPr sz="2050" spc="-114" dirty="0">
                <a:latin typeface="Arial MT"/>
                <a:cs typeface="Arial MT"/>
              </a:rPr>
              <a:t> </a:t>
            </a:r>
            <a:r>
              <a:rPr sz="2050" spc="-40" dirty="0">
                <a:latin typeface="Arial MT"/>
                <a:cs typeface="Arial MT"/>
              </a:rPr>
              <a:t>brand</a:t>
            </a:r>
            <a:r>
              <a:rPr sz="2050" spc="-60" dirty="0">
                <a:latin typeface="Arial MT"/>
                <a:cs typeface="Arial MT"/>
              </a:rPr>
              <a:t> </a:t>
            </a:r>
            <a:r>
              <a:rPr sz="2050" spc="-10" dirty="0">
                <a:latin typeface="Arial MT"/>
                <a:cs typeface="Arial MT"/>
              </a:rPr>
              <a:t>icons.</a:t>
            </a:r>
            <a:endParaRPr sz="2050">
              <a:latin typeface="Arial MT"/>
              <a:cs typeface="Arial MT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3643322" y="7132108"/>
            <a:ext cx="5432425" cy="14598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R="669925" algn="r">
              <a:lnSpc>
                <a:spcPct val="100000"/>
              </a:lnSpc>
              <a:spcBef>
                <a:spcPts val="90"/>
              </a:spcBef>
            </a:pPr>
            <a:r>
              <a:rPr lang="en-US" sz="2300" spc="-135" dirty="0">
                <a:solidFill>
                  <a:srgbClr val="AE8A49"/>
                </a:solidFill>
                <a:latin typeface="Arial MT"/>
                <a:cs typeface="Arial MT"/>
              </a:rPr>
              <a:t>X</a:t>
            </a:r>
            <a:r>
              <a:rPr sz="2300" spc="-135" dirty="0">
                <a:solidFill>
                  <a:srgbClr val="AE8A49"/>
                </a:solidFill>
                <a:latin typeface="Arial MT"/>
                <a:cs typeface="Arial MT"/>
              </a:rPr>
              <a:t> </a:t>
            </a:r>
            <a:r>
              <a:rPr sz="2300" spc="-10" dirty="0">
                <a:latin typeface="Arial MT"/>
                <a:cs typeface="Arial MT"/>
              </a:rPr>
              <a:t>Jalen</a:t>
            </a:r>
            <a:endParaRPr sz="23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190"/>
              </a:spcBef>
              <a:tabLst>
                <a:tab pos="1393190" algn="l"/>
                <a:tab pos="2777490" algn="l"/>
                <a:tab pos="4163695" algn="l"/>
              </a:tabLst>
            </a:pPr>
            <a:r>
              <a:rPr sz="2500" spc="-20" dirty="0">
                <a:latin typeface="Calibri"/>
                <a:cs typeface="Calibri"/>
              </a:rPr>
              <a:t>1500</a:t>
            </a:r>
            <a:r>
              <a:rPr sz="2500" dirty="0">
                <a:latin typeface="Calibri"/>
                <a:cs typeface="Calibri"/>
              </a:rPr>
              <a:t>	</a:t>
            </a:r>
            <a:r>
              <a:rPr sz="2500" spc="-20" dirty="0">
                <a:latin typeface="Calibri"/>
                <a:cs typeface="Calibri"/>
              </a:rPr>
              <a:t>2000</a:t>
            </a:r>
            <a:r>
              <a:rPr sz="2500" dirty="0">
                <a:latin typeface="Calibri"/>
                <a:cs typeface="Calibri"/>
              </a:rPr>
              <a:t>	</a:t>
            </a:r>
            <a:r>
              <a:rPr sz="2500" spc="-20" dirty="0">
                <a:latin typeface="Calibri"/>
                <a:cs typeface="Calibri"/>
              </a:rPr>
              <a:t>2500</a:t>
            </a:r>
            <a:r>
              <a:rPr sz="2500" dirty="0">
                <a:latin typeface="Calibri"/>
                <a:cs typeface="Calibri"/>
              </a:rPr>
              <a:t>	</a:t>
            </a:r>
            <a:r>
              <a:rPr sz="2500" spc="-20" dirty="0">
                <a:latin typeface="Calibri"/>
                <a:cs typeface="Calibri"/>
              </a:rPr>
              <a:t>3000</a:t>
            </a:r>
            <a:endParaRPr sz="2500" dirty="0">
              <a:latin typeface="Calibri"/>
              <a:cs typeface="Calibri"/>
            </a:endParaRPr>
          </a:p>
          <a:p>
            <a:pPr marL="571500">
              <a:lnSpc>
                <a:spcPct val="100000"/>
              </a:lnSpc>
              <a:spcBef>
                <a:spcPts val="350"/>
              </a:spcBef>
            </a:pPr>
            <a:r>
              <a:rPr sz="2500" spc="-105" dirty="0">
                <a:latin typeface="Calibri"/>
                <a:cs typeface="Calibri"/>
              </a:rPr>
              <a:t>Most</a:t>
            </a:r>
            <a:r>
              <a:rPr sz="2500" spc="-40" dirty="0">
                <a:latin typeface="Calibri"/>
                <a:cs typeface="Calibri"/>
              </a:rPr>
              <a:t> </a:t>
            </a:r>
            <a:r>
              <a:rPr sz="2500" spc="-35" dirty="0">
                <a:latin typeface="Calibri"/>
                <a:cs typeface="Calibri"/>
              </a:rPr>
              <a:t>Recent</a:t>
            </a:r>
            <a:r>
              <a:rPr sz="2500" spc="-75" dirty="0">
                <a:latin typeface="Calibri"/>
                <a:cs typeface="Calibri"/>
              </a:rPr>
              <a:t> </a:t>
            </a:r>
            <a:r>
              <a:rPr sz="2500" spc="-40" dirty="0">
                <a:latin typeface="Calibri"/>
                <a:cs typeface="Calibri"/>
              </a:rPr>
              <a:t>Full-</a:t>
            </a:r>
            <a:r>
              <a:rPr sz="2500" spc="-20" dirty="0">
                <a:latin typeface="Calibri"/>
                <a:cs typeface="Calibri"/>
              </a:rPr>
              <a:t>Season</a:t>
            </a:r>
            <a:r>
              <a:rPr sz="2500" spc="-30" dirty="0">
                <a:latin typeface="Calibri"/>
                <a:cs typeface="Calibri"/>
              </a:rPr>
              <a:t> </a:t>
            </a:r>
            <a:r>
              <a:rPr sz="2500" dirty="0">
                <a:latin typeface="Calibri"/>
                <a:cs typeface="Calibri"/>
              </a:rPr>
              <a:t>Passing</a:t>
            </a:r>
            <a:r>
              <a:rPr sz="2500" spc="20" dirty="0">
                <a:latin typeface="Calibri"/>
                <a:cs typeface="Calibri"/>
              </a:rPr>
              <a:t> </a:t>
            </a:r>
            <a:r>
              <a:rPr sz="2500" spc="-10" dirty="0">
                <a:latin typeface="Calibri"/>
                <a:cs typeface="Calibri"/>
              </a:rPr>
              <a:t>Yards</a:t>
            </a:r>
            <a:endParaRPr sz="2500" dirty="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2246322" y="7759700"/>
            <a:ext cx="63627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55" dirty="0">
                <a:latin typeface="Calibri"/>
                <a:cs typeface="Calibri"/>
              </a:rPr>
              <a:t>1000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9178831" y="7759700"/>
            <a:ext cx="66167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20" dirty="0">
                <a:latin typeface="Calibri"/>
                <a:cs typeface="Calibri"/>
              </a:rPr>
              <a:t>3500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0571659" y="7759700"/>
            <a:ext cx="65532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20" dirty="0">
                <a:latin typeface="Calibri"/>
                <a:cs typeface="Calibri"/>
              </a:rPr>
              <a:t>4000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2645843" y="3848452"/>
            <a:ext cx="2965450" cy="268224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 indent="635">
              <a:lnSpc>
                <a:spcPct val="101600"/>
              </a:lnSpc>
              <a:spcBef>
                <a:spcPts val="40"/>
              </a:spcBef>
            </a:pPr>
            <a:r>
              <a:rPr sz="2850" spc="-150" dirty="0">
                <a:latin typeface="Arial MT"/>
                <a:cs typeface="Arial MT"/>
              </a:rPr>
              <a:t>NIL</a:t>
            </a:r>
            <a:r>
              <a:rPr sz="2850" spc="-45" dirty="0">
                <a:latin typeface="Arial MT"/>
                <a:cs typeface="Arial MT"/>
              </a:rPr>
              <a:t> </a:t>
            </a:r>
            <a:r>
              <a:rPr sz="2850" spc="-75" dirty="0">
                <a:latin typeface="Arial MT"/>
                <a:cs typeface="Arial MT"/>
              </a:rPr>
              <a:t>valuation</a:t>
            </a:r>
            <a:r>
              <a:rPr sz="2850" spc="-110" dirty="0">
                <a:latin typeface="Arial MT"/>
                <a:cs typeface="Arial MT"/>
              </a:rPr>
              <a:t> </a:t>
            </a:r>
            <a:r>
              <a:rPr sz="2850" dirty="0">
                <a:latin typeface="Arial MT"/>
                <a:cs typeface="Arial MT"/>
              </a:rPr>
              <a:t>is</a:t>
            </a:r>
            <a:r>
              <a:rPr sz="2850" spc="-100" dirty="0">
                <a:latin typeface="Arial MT"/>
                <a:cs typeface="Arial MT"/>
              </a:rPr>
              <a:t> </a:t>
            </a:r>
            <a:r>
              <a:rPr sz="2850" spc="-400" dirty="0">
                <a:latin typeface="Arial MT"/>
                <a:cs typeface="Arial MT"/>
              </a:rPr>
              <a:t>a </a:t>
            </a:r>
            <a:r>
              <a:rPr sz="2850" spc="-65" dirty="0">
                <a:latin typeface="Arial MT"/>
                <a:cs typeface="Arial MT"/>
              </a:rPr>
              <a:t>complex</a:t>
            </a:r>
            <a:r>
              <a:rPr sz="2850" spc="-95" dirty="0">
                <a:latin typeface="Arial MT"/>
                <a:cs typeface="Arial MT"/>
              </a:rPr>
              <a:t> </a:t>
            </a:r>
            <a:r>
              <a:rPr sz="2850" spc="-55" dirty="0">
                <a:latin typeface="Arial MT"/>
                <a:cs typeface="Arial MT"/>
              </a:rPr>
              <a:t>mix</a:t>
            </a:r>
            <a:r>
              <a:rPr sz="2850" spc="-60" dirty="0">
                <a:latin typeface="Arial MT"/>
                <a:cs typeface="Arial MT"/>
              </a:rPr>
              <a:t> </a:t>
            </a:r>
            <a:r>
              <a:rPr sz="2850" dirty="0">
                <a:latin typeface="Arial MT"/>
                <a:cs typeface="Arial MT"/>
              </a:rPr>
              <a:t>of</a:t>
            </a:r>
            <a:r>
              <a:rPr sz="2850" spc="-175" dirty="0">
                <a:latin typeface="Arial MT"/>
                <a:cs typeface="Arial MT"/>
              </a:rPr>
              <a:t> </a:t>
            </a:r>
            <a:r>
              <a:rPr sz="2850" spc="-25" dirty="0">
                <a:latin typeface="Arial MT"/>
                <a:cs typeface="Arial MT"/>
              </a:rPr>
              <a:t>on- </a:t>
            </a:r>
            <a:r>
              <a:rPr sz="2850" dirty="0">
                <a:latin typeface="Arial MT"/>
                <a:cs typeface="Arial MT"/>
              </a:rPr>
              <a:t>field</a:t>
            </a:r>
            <a:r>
              <a:rPr sz="2850" spc="-155" dirty="0">
                <a:latin typeface="Arial MT"/>
                <a:cs typeface="Arial MT"/>
              </a:rPr>
              <a:t> </a:t>
            </a:r>
            <a:r>
              <a:rPr sz="2850" spc="-10" dirty="0">
                <a:latin typeface="Arial MT"/>
                <a:cs typeface="Arial MT"/>
              </a:rPr>
              <a:t>performance, </a:t>
            </a:r>
            <a:r>
              <a:rPr sz="2900" spc="-120" dirty="0">
                <a:latin typeface="Arial MT"/>
                <a:cs typeface="Arial MT"/>
              </a:rPr>
              <a:t>campus</a:t>
            </a:r>
            <a:r>
              <a:rPr sz="2900" spc="-60" dirty="0">
                <a:latin typeface="Arial MT"/>
                <a:cs typeface="Arial MT"/>
              </a:rPr>
              <a:t> </a:t>
            </a:r>
            <a:r>
              <a:rPr sz="2900" spc="-110" dirty="0">
                <a:latin typeface="Arial MT"/>
                <a:cs typeface="Arial MT"/>
              </a:rPr>
              <a:t>size,</a:t>
            </a:r>
            <a:r>
              <a:rPr sz="2900" spc="-90" dirty="0">
                <a:latin typeface="Arial MT"/>
                <a:cs typeface="Arial MT"/>
              </a:rPr>
              <a:t> </a:t>
            </a:r>
            <a:r>
              <a:rPr sz="2900" spc="-25" dirty="0">
                <a:latin typeface="Arial MT"/>
                <a:cs typeface="Arial MT"/>
              </a:rPr>
              <a:t>and </a:t>
            </a:r>
            <a:r>
              <a:rPr sz="2900" spc="-65" dirty="0">
                <a:latin typeface="Arial MT"/>
                <a:cs typeface="Arial MT"/>
              </a:rPr>
              <a:t>the</a:t>
            </a:r>
            <a:r>
              <a:rPr sz="2900" spc="-120" dirty="0">
                <a:latin typeface="Arial MT"/>
                <a:cs typeface="Arial MT"/>
              </a:rPr>
              <a:t> </a:t>
            </a:r>
            <a:r>
              <a:rPr sz="2900" spc="-10" dirty="0">
                <a:latin typeface="Arial MT"/>
                <a:cs typeface="Arial MT"/>
              </a:rPr>
              <a:t>intangible </a:t>
            </a:r>
            <a:r>
              <a:rPr sz="2850" spc="-65" dirty="0">
                <a:latin typeface="Arial MT"/>
                <a:cs typeface="Arial MT"/>
              </a:rPr>
              <a:t>power</a:t>
            </a:r>
            <a:r>
              <a:rPr sz="2850" spc="-30" dirty="0">
                <a:latin typeface="Arial MT"/>
                <a:cs typeface="Arial MT"/>
              </a:rPr>
              <a:t> </a:t>
            </a:r>
            <a:r>
              <a:rPr sz="2850" dirty="0">
                <a:latin typeface="Arial MT"/>
                <a:cs typeface="Arial MT"/>
              </a:rPr>
              <a:t>of</a:t>
            </a:r>
            <a:r>
              <a:rPr sz="2850" spc="-70" dirty="0">
                <a:latin typeface="Arial MT"/>
                <a:cs typeface="Arial MT"/>
              </a:rPr>
              <a:t> </a:t>
            </a:r>
            <a:r>
              <a:rPr sz="2850" spc="-10" dirty="0">
                <a:latin typeface="Arial MT"/>
                <a:cs typeface="Arial MT"/>
              </a:rPr>
              <a:t>brand.</a:t>
            </a:r>
            <a:endParaRPr sz="2850" dirty="0">
              <a:latin typeface="Arial MT"/>
              <a:cs typeface="Arial MT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097458" y="9086850"/>
            <a:ext cx="1526095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170" dirty="0">
                <a:latin typeface="Arial MT"/>
                <a:cs typeface="Arial MT"/>
              </a:rPr>
              <a:t>This</a:t>
            </a:r>
            <a:r>
              <a:rPr sz="2500" spc="-65" dirty="0">
                <a:latin typeface="Arial MT"/>
                <a:cs typeface="Arial MT"/>
              </a:rPr>
              <a:t> </a:t>
            </a:r>
            <a:r>
              <a:rPr sz="2500" spc="-110" dirty="0">
                <a:latin typeface="Arial MT"/>
                <a:cs typeface="Arial MT"/>
              </a:rPr>
              <a:t>pattern</a:t>
            </a:r>
            <a:r>
              <a:rPr sz="2500" spc="-65" dirty="0">
                <a:latin typeface="Arial MT"/>
                <a:cs typeface="Arial MT"/>
              </a:rPr>
              <a:t> </a:t>
            </a:r>
            <a:r>
              <a:rPr sz="2500" spc="-190" dirty="0">
                <a:latin typeface="Arial MT"/>
                <a:cs typeface="Arial MT"/>
              </a:rPr>
              <a:t>shows</a:t>
            </a:r>
            <a:r>
              <a:rPr sz="2500" spc="15" dirty="0">
                <a:latin typeface="Arial MT"/>
                <a:cs typeface="Arial MT"/>
              </a:rPr>
              <a:t> </a:t>
            </a:r>
            <a:r>
              <a:rPr sz="2500" spc="-254" dirty="0">
                <a:latin typeface="Arial MT"/>
                <a:cs typeface="Arial MT"/>
              </a:rPr>
              <a:t>NIL</a:t>
            </a:r>
            <a:r>
              <a:rPr sz="2500" spc="-25" dirty="0">
                <a:latin typeface="Arial MT"/>
                <a:cs typeface="Arial MT"/>
              </a:rPr>
              <a:t> </a:t>
            </a:r>
            <a:r>
              <a:rPr sz="2500" spc="-105" dirty="0">
                <a:latin typeface="Arial MT"/>
                <a:cs typeface="Arial MT"/>
              </a:rPr>
              <a:t>is</a:t>
            </a:r>
            <a:r>
              <a:rPr sz="2500" spc="-130" dirty="0">
                <a:latin typeface="Arial MT"/>
                <a:cs typeface="Arial MT"/>
              </a:rPr>
              <a:t> </a:t>
            </a:r>
            <a:r>
              <a:rPr sz="2500" spc="-250" dirty="0">
                <a:latin typeface="Arial MT"/>
                <a:cs typeface="Arial MT"/>
              </a:rPr>
              <a:t>a</a:t>
            </a:r>
            <a:r>
              <a:rPr sz="2500" spc="-10" dirty="0">
                <a:latin typeface="Arial MT"/>
                <a:cs typeface="Arial MT"/>
              </a:rPr>
              <a:t> </a:t>
            </a:r>
            <a:r>
              <a:rPr sz="2500" spc="-120" dirty="0">
                <a:latin typeface="Arial MT"/>
                <a:cs typeface="Arial MT"/>
              </a:rPr>
              <a:t>hybrid</a:t>
            </a:r>
            <a:r>
              <a:rPr sz="2500" spc="-55" dirty="0">
                <a:latin typeface="Arial MT"/>
                <a:cs typeface="Arial MT"/>
              </a:rPr>
              <a:t> </a:t>
            </a:r>
            <a:r>
              <a:rPr sz="2500" spc="-50" dirty="0">
                <a:latin typeface="Arial MT"/>
                <a:cs typeface="Arial MT"/>
              </a:rPr>
              <a:t>of</a:t>
            </a:r>
            <a:r>
              <a:rPr sz="2500" spc="-125" dirty="0">
                <a:latin typeface="Arial MT"/>
                <a:cs typeface="Arial MT"/>
              </a:rPr>
              <a:t> </a:t>
            </a:r>
            <a:r>
              <a:rPr sz="2500" spc="-375" dirty="0">
                <a:latin typeface="Arial MT"/>
                <a:cs typeface="Arial MT"/>
              </a:rPr>
              <a:t>a</a:t>
            </a:r>
            <a:r>
              <a:rPr sz="2500" spc="20" dirty="0">
                <a:latin typeface="Arial MT"/>
                <a:cs typeface="Arial MT"/>
              </a:rPr>
              <a:t> </a:t>
            </a:r>
            <a:r>
              <a:rPr sz="2500" spc="-125" dirty="0">
                <a:latin typeface="Arial MT"/>
                <a:cs typeface="Arial MT"/>
              </a:rPr>
              <a:t>labor</a:t>
            </a:r>
            <a:r>
              <a:rPr sz="2500" spc="-50" dirty="0">
                <a:latin typeface="Arial MT"/>
                <a:cs typeface="Arial MT"/>
              </a:rPr>
              <a:t> </a:t>
            </a:r>
            <a:r>
              <a:rPr sz="2500" spc="-170" dirty="0">
                <a:latin typeface="Arial MT"/>
                <a:cs typeface="Arial MT"/>
              </a:rPr>
              <a:t>market</a:t>
            </a:r>
            <a:r>
              <a:rPr sz="2500" spc="-5" dirty="0">
                <a:latin typeface="Arial MT"/>
                <a:cs typeface="Arial MT"/>
              </a:rPr>
              <a:t> </a:t>
            </a:r>
            <a:r>
              <a:rPr sz="2500" spc="-155" dirty="0">
                <a:latin typeface="Arial MT"/>
                <a:cs typeface="Arial MT"/>
              </a:rPr>
              <a:t>(performance</a:t>
            </a:r>
            <a:r>
              <a:rPr sz="2500" spc="114" dirty="0">
                <a:latin typeface="Arial MT"/>
                <a:cs typeface="Arial MT"/>
              </a:rPr>
              <a:t> </a:t>
            </a:r>
            <a:r>
              <a:rPr sz="2500" spc="-135" dirty="0">
                <a:latin typeface="Arial MT"/>
                <a:cs typeface="Arial MT"/>
              </a:rPr>
              <a:t>matters)</a:t>
            </a:r>
            <a:r>
              <a:rPr sz="2500" spc="55" dirty="0">
                <a:latin typeface="Arial MT"/>
                <a:cs typeface="Arial MT"/>
              </a:rPr>
              <a:t> </a:t>
            </a:r>
            <a:r>
              <a:rPr sz="2500" spc="-175" dirty="0">
                <a:latin typeface="Arial MT"/>
                <a:cs typeface="Arial MT"/>
              </a:rPr>
              <a:t>and</a:t>
            </a:r>
            <a:r>
              <a:rPr sz="2500" spc="-65" dirty="0">
                <a:latin typeface="Arial MT"/>
                <a:cs typeface="Arial MT"/>
              </a:rPr>
              <a:t> </a:t>
            </a:r>
            <a:r>
              <a:rPr sz="2500" spc="-220" dirty="0">
                <a:latin typeface="Arial MT"/>
                <a:cs typeface="Arial MT"/>
              </a:rPr>
              <a:t>an</a:t>
            </a:r>
            <a:r>
              <a:rPr sz="2500" spc="-60" dirty="0">
                <a:latin typeface="Arial MT"/>
                <a:cs typeface="Arial MT"/>
              </a:rPr>
              <a:t> </a:t>
            </a:r>
            <a:r>
              <a:rPr sz="2500" spc="-100" dirty="0">
                <a:latin typeface="Arial MT"/>
                <a:cs typeface="Arial MT"/>
              </a:rPr>
              <a:t>attention</a:t>
            </a:r>
            <a:r>
              <a:rPr sz="2500" spc="40" dirty="0">
                <a:latin typeface="Arial MT"/>
                <a:cs typeface="Arial MT"/>
              </a:rPr>
              <a:t> </a:t>
            </a:r>
            <a:r>
              <a:rPr sz="2500" spc="-155" dirty="0">
                <a:latin typeface="Arial MT"/>
                <a:cs typeface="Arial MT"/>
              </a:rPr>
              <a:t>market</a:t>
            </a:r>
            <a:r>
              <a:rPr sz="2500" spc="120" dirty="0">
                <a:latin typeface="Arial MT"/>
                <a:cs typeface="Arial MT"/>
              </a:rPr>
              <a:t> </a:t>
            </a:r>
            <a:r>
              <a:rPr sz="2500" spc="-165" dirty="0">
                <a:latin typeface="Arial MT"/>
                <a:cs typeface="Arial MT"/>
              </a:rPr>
              <a:t>(brand</a:t>
            </a:r>
            <a:r>
              <a:rPr sz="2500" spc="-5" dirty="0">
                <a:latin typeface="Arial MT"/>
                <a:cs typeface="Arial MT"/>
              </a:rPr>
              <a:t> </a:t>
            </a:r>
            <a:r>
              <a:rPr sz="2500" spc="-170" dirty="0">
                <a:latin typeface="Arial MT"/>
                <a:cs typeface="Arial MT"/>
              </a:rPr>
              <a:t>can</a:t>
            </a:r>
            <a:r>
              <a:rPr sz="2500" spc="-30" dirty="0">
                <a:latin typeface="Arial MT"/>
                <a:cs typeface="Arial MT"/>
              </a:rPr>
              <a:t> </a:t>
            </a:r>
            <a:r>
              <a:rPr sz="2500" spc="-75" dirty="0">
                <a:latin typeface="Arial MT"/>
                <a:cs typeface="Arial MT"/>
              </a:rPr>
              <a:t>dominate).</a:t>
            </a:r>
            <a:endParaRPr sz="25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96033" y="599016"/>
            <a:ext cx="10253345" cy="1638300"/>
          </a:xfrm>
          <a:prstGeom prst="rect">
            <a:avLst/>
          </a:prstGeom>
        </p:spPr>
        <p:txBody>
          <a:bodyPr vert="horz" wrap="square" lIns="0" tIns="173990" rIns="0" bIns="0" rtlCol="0">
            <a:spAutoFit/>
          </a:bodyPr>
          <a:lstStyle/>
          <a:p>
            <a:pPr marL="13335" marR="5080" indent="-1270">
              <a:lnSpc>
                <a:spcPts val="5700"/>
              </a:lnSpc>
              <a:spcBef>
                <a:spcPts val="1370"/>
              </a:spcBef>
              <a:tabLst>
                <a:tab pos="3789045" algn="l"/>
              </a:tabLst>
            </a:pPr>
            <a:r>
              <a:rPr sz="5800" spc="70" dirty="0">
                <a:solidFill>
                  <a:srgbClr val="000000"/>
                </a:solidFill>
              </a:rPr>
              <a:t>How</a:t>
            </a:r>
            <a:r>
              <a:rPr sz="5800" spc="105" dirty="0">
                <a:solidFill>
                  <a:srgbClr val="000000"/>
                </a:solidFill>
              </a:rPr>
              <a:t> </a:t>
            </a:r>
            <a:r>
              <a:rPr sz="5800" spc="270" dirty="0">
                <a:solidFill>
                  <a:srgbClr val="000000"/>
                </a:solidFill>
              </a:rPr>
              <a:t>AI</a:t>
            </a:r>
            <a:r>
              <a:rPr sz="5800" spc="-165" dirty="0">
                <a:solidFill>
                  <a:srgbClr val="000000"/>
                </a:solidFill>
              </a:rPr>
              <a:t> </a:t>
            </a:r>
            <a:r>
              <a:rPr sz="5800" spc="180" dirty="0">
                <a:solidFill>
                  <a:srgbClr val="000000"/>
                </a:solidFill>
              </a:rPr>
              <a:t>is</a:t>
            </a:r>
            <a:r>
              <a:rPr sz="5800" spc="-275" dirty="0">
                <a:solidFill>
                  <a:srgbClr val="000000"/>
                </a:solidFill>
              </a:rPr>
              <a:t> </a:t>
            </a:r>
            <a:r>
              <a:rPr sz="5800" spc="80" dirty="0">
                <a:solidFill>
                  <a:srgbClr val="000000"/>
                </a:solidFill>
              </a:rPr>
              <a:t>Reshaping</a:t>
            </a:r>
            <a:r>
              <a:rPr sz="5800" spc="550" dirty="0">
                <a:solidFill>
                  <a:srgbClr val="000000"/>
                </a:solidFill>
              </a:rPr>
              <a:t> </a:t>
            </a:r>
            <a:r>
              <a:rPr sz="5800" spc="75" dirty="0">
                <a:solidFill>
                  <a:srgbClr val="000000"/>
                </a:solidFill>
              </a:rPr>
              <a:t>the</a:t>
            </a:r>
            <a:r>
              <a:rPr sz="5800" spc="-75" dirty="0">
                <a:solidFill>
                  <a:srgbClr val="000000"/>
                </a:solidFill>
              </a:rPr>
              <a:t> </a:t>
            </a:r>
            <a:r>
              <a:rPr sz="5800" spc="225" dirty="0">
                <a:solidFill>
                  <a:srgbClr val="000000"/>
                </a:solidFill>
              </a:rPr>
              <a:t>Game, </a:t>
            </a:r>
            <a:r>
              <a:rPr sz="5800" spc="275" dirty="0">
                <a:solidFill>
                  <a:srgbClr val="000000"/>
                </a:solidFill>
              </a:rPr>
              <a:t>On</a:t>
            </a:r>
            <a:r>
              <a:rPr sz="5800" spc="210" dirty="0">
                <a:solidFill>
                  <a:srgbClr val="000000"/>
                </a:solidFill>
              </a:rPr>
              <a:t> </a:t>
            </a:r>
            <a:r>
              <a:rPr sz="5800" spc="85" dirty="0">
                <a:solidFill>
                  <a:srgbClr val="000000"/>
                </a:solidFill>
              </a:rPr>
              <a:t>and</a:t>
            </a:r>
            <a:r>
              <a:rPr sz="5800" spc="-90" dirty="0">
                <a:solidFill>
                  <a:srgbClr val="000000"/>
                </a:solidFill>
              </a:rPr>
              <a:t> </a:t>
            </a:r>
            <a:r>
              <a:rPr sz="5800" spc="40" dirty="0">
                <a:solidFill>
                  <a:srgbClr val="000000"/>
                </a:solidFill>
              </a:rPr>
              <a:t>Off</a:t>
            </a:r>
            <a:r>
              <a:rPr sz="5800" dirty="0">
                <a:solidFill>
                  <a:srgbClr val="000000"/>
                </a:solidFill>
              </a:rPr>
              <a:t>	</a:t>
            </a:r>
            <a:r>
              <a:rPr sz="5800" spc="125" dirty="0">
                <a:solidFill>
                  <a:srgbClr val="000000"/>
                </a:solidFill>
              </a:rPr>
              <a:t>the</a:t>
            </a:r>
            <a:r>
              <a:rPr sz="5800" spc="-140" dirty="0">
                <a:solidFill>
                  <a:srgbClr val="000000"/>
                </a:solidFill>
              </a:rPr>
              <a:t> </a:t>
            </a:r>
            <a:r>
              <a:rPr sz="5800" spc="55" dirty="0">
                <a:solidFill>
                  <a:srgbClr val="000000"/>
                </a:solidFill>
              </a:rPr>
              <a:t>Field</a:t>
            </a:r>
            <a:endParaRPr sz="5800"/>
          </a:p>
        </p:txBody>
      </p:sp>
      <p:sp>
        <p:nvSpPr>
          <p:cNvPr id="6" name="object 6"/>
          <p:cNvSpPr txBox="1"/>
          <p:nvPr/>
        </p:nvSpPr>
        <p:spPr>
          <a:xfrm>
            <a:off x="16105975" y="9431901"/>
            <a:ext cx="1230630" cy="2425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85"/>
              </a:lnSpc>
            </a:pPr>
            <a:r>
              <a:rPr sz="1500" dirty="0">
                <a:latin typeface="Arial MT"/>
                <a:cs typeface="Arial MT"/>
              </a:rPr>
              <a:t>G</a:t>
            </a:r>
            <a:r>
              <a:rPr sz="1500" spc="265" dirty="0">
                <a:latin typeface="Arial MT"/>
                <a:cs typeface="Arial MT"/>
              </a:rPr>
              <a:t> </a:t>
            </a:r>
            <a:r>
              <a:rPr sz="1500" spc="-90" dirty="0">
                <a:latin typeface="Arial MT"/>
                <a:cs typeface="Arial MT"/>
              </a:rPr>
              <a:t>NotebookLM</a:t>
            </a:r>
            <a:endParaRPr sz="1500">
              <a:latin typeface="Arial MT"/>
              <a:cs typeface="Arial MT"/>
            </a:endParaRPr>
          </a:p>
        </p:txBody>
      </p:sp>
      <p:pic>
        <p:nvPicPr>
          <p:cNvPr id="12" name="Picture 11" descr="A close-up of a chart&#10;&#10;Description automatically generated">
            <a:extLst>
              <a:ext uri="{FF2B5EF4-FFF2-40B4-BE49-F238E27FC236}">
                <a16:creationId xmlns:a16="http://schemas.microsoft.com/office/drawing/2014/main" id="{DA61AD4F-4396-0E44-A500-4F23EDF1C3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1"/>
          <a:stretch/>
        </p:blipFill>
        <p:spPr>
          <a:xfrm>
            <a:off x="1466850" y="2590800"/>
            <a:ext cx="14281150" cy="5816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15707030" y="9439980"/>
            <a:ext cx="110489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-90" dirty="0">
                <a:latin typeface="Cambria"/>
                <a:cs typeface="Cambria"/>
              </a:rPr>
              <a:t>G</a:t>
            </a:r>
            <a:endParaRPr sz="1300">
              <a:latin typeface="Cambria"/>
              <a:cs typeface="Cambri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348023" y="9439980"/>
            <a:ext cx="99695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spc="-10" dirty="0">
                <a:latin typeface="Cambria"/>
                <a:cs typeface="Cambria"/>
              </a:rPr>
              <a:t>NotebookLM</a:t>
            </a:r>
            <a:endParaRPr sz="1300">
              <a:latin typeface="Cambria"/>
              <a:cs typeface="Cambri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F9D59A-A1B0-A248-AB9E-6CB7D441A44A}"/>
              </a:ext>
            </a:extLst>
          </p:cNvPr>
          <p:cNvSpPr txBox="1"/>
          <p:nvPr/>
        </p:nvSpPr>
        <p:spPr>
          <a:xfrm>
            <a:off x="14357" y="535154"/>
            <a:ext cx="17475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Cambria" panose="02040503050406030204" pitchFamily="18" charset="0"/>
              </a:rPr>
              <a:t>How My Experience Meets the Industry Future</a:t>
            </a:r>
          </a:p>
        </p:txBody>
      </p:sp>
      <p:pic>
        <p:nvPicPr>
          <p:cNvPr id="15" name="Picture 14" descr="A close-up of a sign&#10;&#10;Description automatically generated">
            <a:extLst>
              <a:ext uri="{FF2B5EF4-FFF2-40B4-BE49-F238E27FC236}">
                <a16:creationId xmlns:a16="http://schemas.microsoft.com/office/drawing/2014/main" id="{3FA772D9-3855-FB48-A8F6-7ABB616BDD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" r="1301"/>
          <a:stretch/>
        </p:blipFill>
        <p:spPr>
          <a:xfrm>
            <a:off x="543510" y="2536383"/>
            <a:ext cx="16388179" cy="5410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white paper with black text and black text&#10;&#10;Description automatically generated with medium confidence">
            <a:extLst>
              <a:ext uri="{FF2B5EF4-FFF2-40B4-BE49-F238E27FC236}">
                <a16:creationId xmlns:a16="http://schemas.microsoft.com/office/drawing/2014/main" id="{72116553-14C3-1D48-B9CC-CA524448D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681" y="0"/>
            <a:ext cx="17493881" cy="974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2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170431" y="506236"/>
            <a:ext cx="9145905" cy="1783822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5750" dirty="0">
                <a:solidFill>
                  <a:srgbClr val="000000"/>
                </a:solidFill>
              </a:rPr>
              <a:t>What</a:t>
            </a:r>
            <a:r>
              <a:rPr sz="5750" spc="-45" dirty="0">
                <a:solidFill>
                  <a:srgbClr val="000000"/>
                </a:solidFill>
              </a:rPr>
              <a:t> </a:t>
            </a:r>
            <a:r>
              <a:rPr sz="5750" dirty="0">
                <a:solidFill>
                  <a:srgbClr val="000000"/>
                </a:solidFill>
              </a:rPr>
              <a:t>This</a:t>
            </a:r>
            <a:r>
              <a:rPr sz="5750" spc="-260" dirty="0">
                <a:solidFill>
                  <a:srgbClr val="000000"/>
                </a:solidFill>
              </a:rPr>
              <a:t> </a:t>
            </a:r>
            <a:r>
              <a:rPr sz="5750" dirty="0">
                <a:solidFill>
                  <a:srgbClr val="000000"/>
                </a:solidFill>
              </a:rPr>
              <a:t>Project</a:t>
            </a:r>
            <a:r>
              <a:rPr sz="5750" spc="-15" dirty="0">
                <a:solidFill>
                  <a:srgbClr val="000000"/>
                </a:solidFill>
              </a:rPr>
              <a:t> </a:t>
            </a:r>
            <a:r>
              <a:rPr sz="5750" spc="-10" dirty="0">
                <a:solidFill>
                  <a:srgbClr val="000000"/>
                </a:solidFill>
              </a:rPr>
              <a:t>Taught</a:t>
            </a:r>
            <a:r>
              <a:rPr sz="5750" spc="15" dirty="0">
                <a:solidFill>
                  <a:srgbClr val="000000"/>
                </a:solidFill>
              </a:rPr>
              <a:t> </a:t>
            </a:r>
            <a:r>
              <a:rPr sz="5750" spc="305" dirty="0">
                <a:solidFill>
                  <a:srgbClr val="000000"/>
                </a:solidFill>
              </a:rPr>
              <a:t>Me</a:t>
            </a:r>
            <a:r>
              <a:rPr lang="en-US" sz="5750" spc="305" dirty="0">
                <a:solidFill>
                  <a:srgbClr val="000000"/>
                </a:solidFill>
              </a:rPr>
              <a:t> &amp; My AI Use</a:t>
            </a:r>
            <a:endParaRPr sz="5750" dirty="0"/>
          </a:p>
        </p:txBody>
      </p:sp>
      <p:sp>
        <p:nvSpPr>
          <p:cNvPr id="12" name="object 12"/>
          <p:cNvSpPr txBox="1"/>
          <p:nvPr/>
        </p:nvSpPr>
        <p:spPr>
          <a:xfrm>
            <a:off x="16107384" y="9455853"/>
            <a:ext cx="1232535" cy="2127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555"/>
              </a:lnSpc>
            </a:pPr>
            <a:r>
              <a:rPr sz="1300" dirty="0">
                <a:latin typeface="Arial MT"/>
                <a:cs typeface="Arial MT"/>
              </a:rPr>
              <a:t>G</a:t>
            </a:r>
            <a:r>
              <a:rPr sz="1300" spc="490" dirty="0">
                <a:latin typeface="Arial MT"/>
                <a:cs typeface="Arial MT"/>
              </a:rPr>
              <a:t> </a:t>
            </a:r>
            <a:r>
              <a:rPr sz="1300" spc="-10" dirty="0">
                <a:latin typeface="Arial MT"/>
                <a:cs typeface="Arial MT"/>
              </a:rPr>
              <a:t>NotebookLM</a:t>
            </a:r>
            <a:endParaRPr sz="1300">
              <a:latin typeface="Arial MT"/>
              <a:cs typeface="Arial M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141927-2B4A-134A-BDC4-6778E55000E9}"/>
              </a:ext>
            </a:extLst>
          </p:cNvPr>
          <p:cNvSpPr txBox="1"/>
          <p:nvPr/>
        </p:nvSpPr>
        <p:spPr>
          <a:xfrm>
            <a:off x="1422400" y="3124200"/>
            <a:ext cx="42672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n-lt"/>
              </a:rPr>
              <a:t>A Clearer Career Path</a:t>
            </a:r>
          </a:p>
          <a:p>
            <a:pPr algn="ctr"/>
            <a:endParaRPr lang="en-US" sz="3200" dirty="0">
              <a:latin typeface="+mn-lt"/>
            </a:endParaRPr>
          </a:p>
          <a:p>
            <a:pPr algn="ctr"/>
            <a:r>
              <a:rPr lang="en-US" sz="3200" dirty="0">
                <a:latin typeface="+mn-lt"/>
              </a:rPr>
              <a:t>This project confirmed my interest in compliance and, more importantly,</a:t>
            </a:r>
          </a:p>
          <a:p>
            <a:pPr algn="ctr"/>
            <a:r>
              <a:rPr lang="en-US" sz="3200" dirty="0">
                <a:latin typeface="+mn-lt"/>
              </a:rPr>
              <a:t>revealed the new skills required to succeed. The future of the role is</a:t>
            </a:r>
          </a:p>
          <a:p>
            <a:pPr algn="ctr"/>
            <a:r>
              <a:rPr lang="en-US" sz="3200" dirty="0">
                <a:latin typeface="+mn-lt"/>
              </a:rPr>
              <a:t>analytical, and that excites me.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E7B85-99C4-A24B-BB48-C46DF3A4ED57}"/>
              </a:ext>
            </a:extLst>
          </p:cNvPr>
          <p:cNvSpPr txBox="1"/>
          <p:nvPr/>
        </p:nvSpPr>
        <p:spPr>
          <a:xfrm>
            <a:off x="6604000" y="3124200"/>
            <a:ext cx="42672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n-lt"/>
              </a:rPr>
              <a:t>New Economic View of NCAA</a:t>
            </a:r>
          </a:p>
          <a:p>
            <a:pPr algn="ctr"/>
            <a:endParaRPr lang="en-US" sz="3200" b="1" dirty="0">
              <a:latin typeface="+mn-lt"/>
            </a:endParaRPr>
          </a:p>
          <a:p>
            <a:pPr algn="ctr"/>
            <a:r>
              <a:rPr lang="en-US" sz="3200" dirty="0">
                <a:latin typeface="+mn-lt"/>
              </a:rPr>
              <a:t>I</a:t>
            </a:r>
            <a:r>
              <a:rPr lang="en-US" sz="3200" b="1" dirty="0">
                <a:latin typeface="+mn-lt"/>
              </a:rPr>
              <a:t> </a:t>
            </a:r>
            <a:r>
              <a:rPr lang="en-US" sz="3200" dirty="0">
                <a:latin typeface="+mn-lt"/>
              </a:rPr>
              <a:t>now see NCAA athletics as a two-sided market where athlete brands</a:t>
            </a:r>
          </a:p>
          <a:p>
            <a:pPr algn="ctr"/>
            <a:r>
              <a:rPr lang="en-US" sz="3200" dirty="0">
                <a:latin typeface="+mn-lt"/>
              </a:rPr>
              <a:t>are becoming powerful micro-economies, requiring a multivariable</a:t>
            </a:r>
          </a:p>
          <a:p>
            <a:pPr algn="ctr"/>
            <a:r>
              <a:rPr lang="en-US" sz="3200" dirty="0">
                <a:latin typeface="+mn-lt"/>
              </a:rPr>
              <a:t>approach to valuation.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3AB2A6-B43F-074E-A3AA-B90E5658D7E7}"/>
              </a:ext>
            </a:extLst>
          </p:cNvPr>
          <p:cNvSpPr txBox="1"/>
          <p:nvPr/>
        </p:nvSpPr>
        <p:spPr>
          <a:xfrm>
            <a:off x="11785600" y="3124200"/>
            <a:ext cx="4267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n-lt"/>
              </a:rPr>
              <a:t>A Constructive AI Base</a:t>
            </a:r>
          </a:p>
          <a:p>
            <a:pPr algn="ctr"/>
            <a:endParaRPr lang="en-US" sz="3200" b="1" dirty="0">
              <a:latin typeface="+mn-lt"/>
            </a:endParaRPr>
          </a:p>
          <a:p>
            <a:pPr algn="ctr"/>
            <a:r>
              <a:rPr lang="en-US" sz="3200" dirty="0">
                <a:latin typeface="+mn-lt"/>
              </a:rPr>
              <a:t>”Start by starting”; AI gave me a useful base which made all processes less of </a:t>
            </a:r>
            <a:r>
              <a:rPr lang="en-US" sz="3200">
                <a:latin typeface="+mn-lt"/>
              </a:rPr>
              <a:t>a task. </a:t>
            </a:r>
            <a:endParaRPr lang="en-US" sz="3200" dirty="0">
              <a:latin typeface="+mn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Words>421</Words>
  <Application>Microsoft Macintosh PowerPoint</Application>
  <PresentationFormat>Custom</PresentationFormat>
  <Paragraphs>66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 MT</vt:lpstr>
      <vt:lpstr>Calibri</vt:lpstr>
      <vt:lpstr>Cambria</vt:lpstr>
      <vt:lpstr>Consolas</vt:lpstr>
      <vt:lpstr>Courier New</vt:lpstr>
      <vt:lpstr>Times New Roman</vt:lpstr>
      <vt:lpstr>Office Theme</vt:lpstr>
      <vt:lpstr>PowerPoint Presentation</vt:lpstr>
      <vt:lpstr>Started With a Question on the Golf Course</vt:lpstr>
      <vt:lpstr>An Industry at a Crossroads: A Mature Core with Volatile Growth Edges</vt:lpstr>
      <vt:lpstr>In the New NIL Market, Is Performance Everything?</vt:lpstr>
      <vt:lpstr>How AI is Reshaping the Game, On and Off the Field</vt:lpstr>
      <vt:lpstr>PowerPoint Presentation</vt:lpstr>
      <vt:lpstr>PowerPoint Presentation</vt:lpstr>
      <vt:lpstr>What This Project Taught Me &amp; My AI Use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Navigating the New Economics of the NCAA and My Path Forward</dc:title>
  <cp:lastModifiedBy>jared c</cp:lastModifiedBy>
  <cp:revision>2</cp:revision>
  <dcterms:created xsi:type="dcterms:W3CDTF">2025-12-04T18:57:05Z</dcterms:created>
  <dcterms:modified xsi:type="dcterms:W3CDTF">2025-12-19T20:14:52Z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2025-12-04T00:00:00Z</vt:filetime>
  </property>
  <property fmtid="{D5CDD505-2E9C-101B-9397-08002B2CF9AE}" pid="3" name="Creator">
    <vt:lpwstr>PDFium</vt:lpwstr>
  </property>
  <property fmtid="{D5CDD505-2E9C-101B-9397-08002B2CF9AE}" pid="4" name="Producer">
    <vt:lpwstr>PDFium</vt:lpwstr>
  </property>
  <property fmtid="{D5CDD505-2E9C-101B-9397-08002B2CF9AE}" pid="5" name="LastSaved">
    <vt:filetime>2025-12-04T00:00:00Z</vt:filetime>
  </property>
</Properties>
</file>